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66" r:id="rId4"/>
    <p:sldId id="267" r:id="rId5"/>
    <p:sldId id="268" r:id="rId6"/>
    <p:sldId id="274" r:id="rId7"/>
    <p:sldId id="272" r:id="rId8"/>
    <p:sldId id="275" r:id="rId9"/>
    <p:sldId id="276" r:id="rId10"/>
    <p:sldId id="258" r:id="rId11"/>
    <p:sldId id="283" r:id="rId12"/>
    <p:sldId id="260" r:id="rId13"/>
    <p:sldId id="263" r:id="rId14"/>
    <p:sldId id="265" r:id="rId15"/>
    <p:sldId id="269" r:id="rId16"/>
    <p:sldId id="270" r:id="rId17"/>
    <p:sldId id="271" r:id="rId18"/>
    <p:sldId id="273" r:id="rId19"/>
    <p:sldId id="280" r:id="rId20"/>
    <p:sldId id="277" r:id="rId21"/>
    <p:sldId id="278" r:id="rId22"/>
    <p:sldId id="279" r:id="rId23"/>
    <p:sldId id="281" r:id="rId24"/>
    <p:sldId id="262" r:id="rId25"/>
    <p:sldId id="264" r:id="rId26"/>
    <p:sldId id="282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6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A07DBFAD-B894-2745-9CDC-2B50F644A450}" type="datetime1">
              <a:rPr lang="en-US"/>
              <a:pPr>
                <a:defRPr/>
              </a:pPr>
              <a:t>11/13/15</a:t>
            </a:fld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A63213BB-B5D2-CD4F-A86D-5820ADD0F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539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MS PGothic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81765-38B1-004F-8127-6E2D243284C8}" type="datetime1">
              <a:rPr lang="en-US"/>
              <a:pPr>
                <a:defRPr/>
              </a:pPr>
              <a:t>11/13/15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B9D09-2FD9-164F-AE4B-01A22C78E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202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A60C5-7C0B-414F-88A8-1B740D03AB45}" type="datetime1">
              <a:rPr lang="en-US"/>
              <a:pPr>
                <a:defRPr/>
              </a:pPr>
              <a:t>11/13/15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B0135-9873-344D-A751-E0E97F7327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3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C3044-136B-E34C-A129-AA6792FC733E}" type="datetime1">
              <a:rPr lang="en-US"/>
              <a:pPr>
                <a:defRPr/>
              </a:pPr>
              <a:t>11/13/15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6A3C1-5640-0347-AE99-EDB29EA4FA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6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1CA70-4835-CE41-A79E-C1BEF981B53A}" type="datetime1">
              <a:rPr lang="en-US"/>
              <a:pPr>
                <a:defRPr/>
              </a:pPr>
              <a:t>11/13/15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531F6-9299-614A-962C-5677E9454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949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69D25-C58F-8B41-8967-AC1B84EA54CF}" type="datetime1">
              <a:rPr lang="en-US"/>
              <a:pPr>
                <a:defRPr/>
              </a:pPr>
              <a:t>11/13/15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4A902-6F5E-0E49-8B79-66376019F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96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EF98C-C0BF-E245-8ACD-7943231D5998}" type="datetime1">
              <a:rPr lang="en-US"/>
              <a:pPr>
                <a:defRPr/>
              </a:pPr>
              <a:t>11/13/15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D39CD-E8B7-F049-B799-977592CB8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42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560F7-E66C-D64F-8ACF-A574D4398EF0}" type="datetime1">
              <a:rPr lang="en-US"/>
              <a:pPr>
                <a:defRPr/>
              </a:pPr>
              <a:t>11/13/15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737D6-C134-384A-BA8A-05206B28C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43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64999">
              <a:srgbClr val="000000"/>
            </a:gs>
            <a:gs pos="100000">
              <a:srgbClr val="5A77A9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tx2"/>
                </a:solidFill>
                <a:latin typeface="Corbel" charset="0"/>
                <a:cs typeface="Arial" charset="0"/>
              </a:defRPr>
            </a:lvl1pPr>
          </a:lstStyle>
          <a:p>
            <a:pPr>
              <a:defRPr/>
            </a:pPr>
            <a:fld id="{31945E6C-CF31-404E-A767-7B4BEB48C6F5}" type="datetime1">
              <a:rPr lang="en-US"/>
              <a:pPr>
                <a:defRPr/>
              </a:pPr>
              <a:t>11/13/15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  <a:latin typeface="Corbel" charset="0"/>
                <a:cs typeface="Arial" charset="0"/>
              </a:defRPr>
            </a:lvl1pPr>
          </a:lstStyle>
          <a:p>
            <a:pPr>
              <a:defRPr/>
            </a:pPr>
            <a:fld id="{5048E0F0-85E8-274E-A34C-AD81C3B102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77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charset="0"/>
        <a:buChar char=""/>
        <a:defRPr sz="3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charset="0"/>
        <a:buChar char=""/>
        <a:defRPr sz="26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charset="0"/>
        <a:buChar char="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charset="0"/>
        <a:buChar char="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charset="0"/>
        <a:buChar char="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hakeapeare-online.com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hakespeare-online.com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93OgyoBsN-c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  <a:ea typeface="+mj-ea"/>
                <a:cs typeface="+mj-cs"/>
              </a:rPr>
              <a:t>The tempest</a:t>
            </a:r>
            <a:endParaRPr lang="en-US" dirty="0">
              <a:solidFill>
                <a:schemeClr val="tx2">
                  <a:satMod val="20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10242" name="Subtitle 2"/>
          <p:cNvSpPr>
            <a:spLocks noGrp="1"/>
          </p:cNvSpPr>
          <p:nvPr>
            <p:ph type="subTitle" idx="1"/>
          </p:nvPr>
        </p:nvSpPr>
        <p:spPr>
          <a:xfrm>
            <a:off x="914400" y="2835275"/>
            <a:ext cx="7772400" cy="15081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>
                <a:latin typeface="Corbel" charset="0"/>
                <a:ea typeface="MS PGothic" charset="0"/>
              </a:rPr>
              <a:t>Mr. Verlin</a:t>
            </a:r>
          </a:p>
          <a:p>
            <a:pPr eaLnBrk="1" hangingPunct="1">
              <a:spcBef>
                <a:spcPct val="0"/>
              </a:spcBef>
            </a:pPr>
            <a:r>
              <a:rPr lang="en-US" dirty="0">
                <a:latin typeface="Corbel" charset="0"/>
                <a:ea typeface="MS PGothic" charset="0"/>
              </a:rPr>
              <a:t>Overbrook High School</a:t>
            </a:r>
          </a:p>
          <a:p>
            <a:pPr eaLnBrk="1" hangingPunct="1">
              <a:spcBef>
                <a:spcPct val="0"/>
              </a:spcBef>
            </a:pPr>
            <a:r>
              <a:rPr lang="en-US" dirty="0">
                <a:latin typeface="Corbel" charset="0"/>
                <a:ea typeface="MS PGothic" charset="0"/>
              </a:rPr>
              <a:t>October </a:t>
            </a:r>
            <a:r>
              <a:rPr lang="en-US" smtClean="0">
                <a:latin typeface="Corbel" charset="0"/>
                <a:ea typeface="MS PGothic" charset="0"/>
              </a:rPr>
              <a:t>27</a:t>
            </a:r>
            <a:r>
              <a:rPr lang="en-US" smtClean="0">
                <a:latin typeface="Corbel" charset="0"/>
                <a:ea typeface="MS PGothic" charset="0"/>
              </a:rPr>
              <a:t>-</a:t>
            </a:r>
            <a:r>
              <a:rPr lang="en-US" smtClean="0">
                <a:latin typeface="Corbel" charset="0"/>
                <a:ea typeface="MS PGothic" charset="0"/>
              </a:rPr>
              <a:t>November 20</a:t>
            </a:r>
            <a:r>
              <a:rPr lang="en-US" smtClean="0">
                <a:latin typeface="Corbel" charset="0"/>
                <a:ea typeface="MS PGothic" charset="0"/>
              </a:rPr>
              <a:t>, </a:t>
            </a:r>
            <a:r>
              <a:rPr lang="en-US" dirty="0">
                <a:latin typeface="Corbel" charset="0"/>
                <a:ea typeface="MS PGothic" charset="0"/>
              </a:rPr>
              <a:t>2015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Objectives: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5105400"/>
          </a:xfrm>
        </p:spPr>
        <p:txBody>
          <a:bodyPr/>
          <a:lstStyle/>
          <a:p>
            <a:r>
              <a:rPr lang="en-US" sz="2800" b="0" i="0" dirty="0" smtClean="0">
                <a:latin typeface="Calibri"/>
                <a:ea typeface="Calibri"/>
                <a:cs typeface="Calibri"/>
              </a:rPr>
              <a:t>The students will be able to define the 5 steps of </a:t>
            </a:r>
            <a:r>
              <a:rPr lang="en-US" sz="2800" b="0" i="0" dirty="0" err="1" smtClean="0">
                <a:latin typeface="Calibri"/>
                <a:ea typeface="Calibri"/>
                <a:cs typeface="Calibri"/>
              </a:rPr>
              <a:t>Verlin's</a:t>
            </a:r>
            <a:r>
              <a:rPr lang="en-US" sz="2800" b="0" i="0" dirty="0" smtClean="0">
                <a:latin typeface="Calibri"/>
                <a:ea typeface="Calibri"/>
                <a:cs typeface="Calibri"/>
              </a:rPr>
              <a:t> Shakespeare Study Strategy in order to be able to act out the exposition of </a:t>
            </a:r>
            <a:r>
              <a:rPr lang="en-US" sz="2800" b="0" i="0" u="sng" dirty="0" smtClean="0">
                <a:latin typeface="Calibri"/>
                <a:ea typeface="Calibri"/>
                <a:cs typeface="Calibri"/>
              </a:rPr>
              <a:t>The Tempest.</a:t>
            </a:r>
          </a:p>
          <a:p>
            <a:r>
              <a:rPr lang="is-IS" sz="2800" dirty="0" smtClean="0">
                <a:latin typeface="Calibri"/>
                <a:ea typeface="Calibri"/>
                <a:cs typeface="Calibri"/>
              </a:rPr>
              <a:t>…</a:t>
            </a:r>
            <a:r>
              <a:rPr lang="en-US" sz="2800" b="0" i="0" dirty="0" smtClean="0">
                <a:latin typeface="Calibri"/>
                <a:ea typeface="Calibri"/>
                <a:cs typeface="Calibri"/>
              </a:rPr>
              <a:t>classify elements in the exposition in order to be able to summarize key details in  an outline.</a:t>
            </a:r>
          </a:p>
          <a:p>
            <a:r>
              <a:rPr lang="is-IS" sz="2800" dirty="0" smtClean="0">
                <a:latin typeface="Calibri"/>
                <a:ea typeface="Calibri"/>
                <a:cs typeface="Calibri"/>
              </a:rPr>
              <a:t>…</a:t>
            </a:r>
            <a:r>
              <a:rPr lang="en-US" sz="2800" b="0" i="0" dirty="0" smtClean="0">
                <a:latin typeface="Calibri"/>
                <a:ea typeface="Calibri"/>
                <a:cs typeface="Calibri"/>
              </a:rPr>
              <a:t>analyze the interaction and development of specific characters over the course of the text in order to plan a 5-paragraph essay on character (CC.1.2.11-12.C).</a:t>
            </a:r>
            <a:endParaRPr lang="en-US" sz="2600" dirty="0">
              <a:latin typeface="Corbel" charset="0"/>
              <a:ea typeface="MS P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Objectives: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5105400"/>
          </a:xfrm>
        </p:spPr>
        <p:txBody>
          <a:bodyPr/>
          <a:lstStyle/>
          <a:p>
            <a:r>
              <a:rPr lang="en-US" sz="2800" b="0" i="0" dirty="0" smtClean="0">
                <a:latin typeface="Calibri"/>
                <a:ea typeface="Calibri"/>
                <a:cs typeface="Calibri"/>
              </a:rPr>
              <a:t>The students will be able to define sarcasm and identify at least 2 instances of it in act II scene 1 and scene 2.</a:t>
            </a:r>
          </a:p>
          <a:p>
            <a:r>
              <a:rPr lang="en-US" sz="2800" dirty="0" smtClean="0">
                <a:latin typeface="Calibri"/>
                <a:ea typeface="MS PGothic" charset="0"/>
              </a:rPr>
              <a:t>The students will be able to explain how sarcasm contributes to the overall humor of the play in order to draft a 3-paragraph essay.</a:t>
            </a:r>
          </a:p>
          <a:p>
            <a:pPr lvl="1"/>
            <a:r>
              <a:rPr lang="en-US" sz="2400" dirty="0" smtClean="0">
                <a:latin typeface="Calibri"/>
                <a:ea typeface="MS PGothic" charset="0"/>
              </a:rPr>
              <a:t>Introduction</a:t>
            </a:r>
          </a:p>
          <a:p>
            <a:pPr lvl="1"/>
            <a:r>
              <a:rPr lang="en-US" sz="2400" dirty="0" smtClean="0">
                <a:latin typeface="Calibri"/>
                <a:ea typeface="MS PGothic" charset="0"/>
              </a:rPr>
              <a:t>Body</a:t>
            </a:r>
          </a:p>
          <a:p>
            <a:pPr lvl="1"/>
            <a:r>
              <a:rPr lang="en-US" sz="2400" dirty="0" smtClean="0">
                <a:latin typeface="Calibri"/>
                <a:ea typeface="MS PGothic" charset="0"/>
              </a:rPr>
              <a:t>Conclusion</a:t>
            </a:r>
            <a:endParaRPr lang="en-US" sz="2400" dirty="0">
              <a:latin typeface="Corbel" charset="0"/>
              <a:ea typeface="MS P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13716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 dirty="0" smtClean="0"/>
              <a:t>Focus Lesson: </a:t>
            </a:r>
            <a:r>
              <a:rPr lang="en-US" altLang="en-US" u="sng" dirty="0" smtClean="0"/>
              <a:t>The Tempest (Oct. 27)</a:t>
            </a:r>
            <a:endParaRPr lang="en-US" altLang="en-US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4800600"/>
          </a:xfrm>
        </p:spPr>
        <p:txBody>
          <a:bodyPr/>
          <a:lstStyle/>
          <a:p>
            <a:r>
              <a:rPr lang="en-US" sz="2800" dirty="0">
                <a:latin typeface="Corbel" charset="0"/>
                <a:ea typeface="MS PGothic" charset="0"/>
              </a:rPr>
              <a:t>Direct Instruction</a:t>
            </a:r>
          </a:p>
          <a:p>
            <a:pPr lvl="1"/>
            <a:r>
              <a:rPr lang="en-US" sz="2400" dirty="0" smtClean="0">
                <a:latin typeface="Corbel" charset="0"/>
                <a:ea typeface="MS PGothic" charset="0"/>
              </a:rPr>
              <a:t>Exposition</a:t>
            </a:r>
            <a:endParaRPr lang="en-US" sz="2400" dirty="0">
              <a:latin typeface="Corbel" charset="0"/>
              <a:ea typeface="MS PGothic" charset="0"/>
            </a:endParaRPr>
          </a:p>
          <a:p>
            <a:pPr lvl="1"/>
            <a:r>
              <a:rPr lang="en-US" sz="2400" dirty="0" err="1">
                <a:latin typeface="Corbel" charset="0"/>
                <a:ea typeface="MS PGothic" charset="0"/>
              </a:rPr>
              <a:t>Verlin’s</a:t>
            </a:r>
            <a:r>
              <a:rPr lang="en-US" sz="2400" dirty="0">
                <a:latin typeface="Corbel" charset="0"/>
                <a:ea typeface="MS PGothic" charset="0"/>
              </a:rPr>
              <a:t> Shakespeare Study </a:t>
            </a:r>
            <a:r>
              <a:rPr lang="en-US" sz="2400" dirty="0" smtClean="0">
                <a:latin typeface="Corbel" charset="0"/>
                <a:ea typeface="MS PGothic" charset="0"/>
              </a:rPr>
              <a:t>Strategy (V3S)</a:t>
            </a:r>
            <a:endParaRPr lang="en-US" sz="2400" dirty="0">
              <a:latin typeface="Corbel" charset="0"/>
              <a:ea typeface="MS PGothic" charset="0"/>
            </a:endParaRPr>
          </a:p>
          <a:p>
            <a:pPr lvl="1"/>
            <a:r>
              <a:rPr lang="en-US" sz="2400" dirty="0">
                <a:latin typeface="Corbel" charset="0"/>
                <a:ea typeface="MS PGothic" charset="0"/>
                <a:hlinkClick r:id="rId2"/>
              </a:rPr>
              <a:t>http://www.shakeapeare-online.com</a:t>
            </a:r>
            <a:endParaRPr lang="en-US" sz="2400" dirty="0">
              <a:latin typeface="Corbel" charset="0"/>
              <a:ea typeface="MS PGothic" charset="0"/>
            </a:endParaRPr>
          </a:p>
          <a:p>
            <a:r>
              <a:rPr lang="en-US" dirty="0">
                <a:latin typeface="Corbel" charset="0"/>
                <a:ea typeface="MS PGothic" charset="0"/>
              </a:rPr>
              <a:t>Guided Practice: Act I scene 1</a:t>
            </a:r>
          </a:p>
          <a:p>
            <a:pPr lvl="1"/>
            <a:r>
              <a:rPr lang="en-US" dirty="0">
                <a:latin typeface="Corbel" charset="0"/>
                <a:ea typeface="MS PGothic" charset="0"/>
              </a:rPr>
              <a:t>Identification of important parts</a:t>
            </a:r>
          </a:p>
          <a:p>
            <a:pPr lvl="1"/>
            <a:r>
              <a:rPr lang="en-US" dirty="0">
                <a:latin typeface="Corbel" charset="0"/>
                <a:ea typeface="MS PGothic" charset="0"/>
              </a:rPr>
              <a:t>Outline Organization</a:t>
            </a:r>
          </a:p>
          <a:p>
            <a:pPr lvl="1"/>
            <a:r>
              <a:rPr lang="en-US" dirty="0">
                <a:latin typeface="Corbel" charset="0"/>
                <a:ea typeface="MS PGothic" charset="0"/>
              </a:rPr>
              <a:t>Guided Reading and Note-</a:t>
            </a:r>
            <a:r>
              <a:rPr lang="en-US" dirty="0" smtClean="0">
                <a:latin typeface="Corbel" charset="0"/>
                <a:ea typeface="MS PGothic" charset="0"/>
              </a:rPr>
              <a:t>taking</a:t>
            </a:r>
          </a:p>
          <a:p>
            <a:r>
              <a:rPr lang="en-US" dirty="0" smtClean="0">
                <a:latin typeface="Corbel" charset="0"/>
                <a:ea typeface="MS PGothic" charset="0"/>
              </a:rPr>
              <a:t>Exit Ticket: outlines with line #s for key events </a:t>
            </a:r>
            <a:endParaRPr lang="en-US" dirty="0">
              <a:latin typeface="Corbel" charset="0"/>
              <a:ea typeface="MS P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13716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 dirty="0" smtClean="0"/>
              <a:t>Focus Lesson: </a:t>
            </a:r>
            <a:r>
              <a:rPr lang="en-US" altLang="en-US" u="sng" dirty="0" smtClean="0"/>
              <a:t>The Tempest (Oct. 29)</a:t>
            </a:r>
            <a:endParaRPr lang="en-US" altLang="en-US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4724400"/>
          </a:xfrm>
        </p:spPr>
        <p:txBody>
          <a:bodyPr/>
          <a:lstStyle/>
          <a:p>
            <a:pPr>
              <a:defRPr/>
            </a:pPr>
            <a:r>
              <a:rPr lang="en-US" sz="2800" dirty="0">
                <a:latin typeface="Corbel" charset="0"/>
                <a:ea typeface="MS PGothic" charset="0"/>
              </a:rPr>
              <a:t>Direct </a:t>
            </a:r>
            <a:r>
              <a:rPr lang="en-US" sz="2800" dirty="0" smtClean="0">
                <a:latin typeface="Corbel" charset="0"/>
                <a:ea typeface="MS PGothic" charset="0"/>
              </a:rPr>
              <a:t>Instruction</a:t>
            </a:r>
            <a:endParaRPr lang="en-US" sz="2800" dirty="0">
              <a:latin typeface="Corbel" charset="0"/>
              <a:ea typeface="MS PGothic" charset="0"/>
            </a:endParaRPr>
          </a:p>
          <a:p>
            <a:pPr lvl="1">
              <a:defRPr/>
            </a:pPr>
            <a:r>
              <a:rPr lang="en-US" sz="2400" dirty="0" smtClean="0">
                <a:latin typeface="Corbel" charset="0"/>
                <a:ea typeface="MS PGothic" charset="0"/>
              </a:rPr>
              <a:t>Conflict</a:t>
            </a:r>
          </a:p>
          <a:p>
            <a:pPr lvl="2">
              <a:defRPr/>
            </a:pPr>
            <a:r>
              <a:rPr lang="en-US" sz="2200" dirty="0" smtClean="0">
                <a:latin typeface="Corbel" charset="0"/>
                <a:ea typeface="MS PGothic" charset="0"/>
              </a:rPr>
              <a:t>Internal</a:t>
            </a:r>
          </a:p>
          <a:p>
            <a:pPr lvl="2">
              <a:defRPr/>
            </a:pPr>
            <a:r>
              <a:rPr lang="en-US" sz="2200" dirty="0" smtClean="0">
                <a:latin typeface="Corbel" charset="0"/>
                <a:ea typeface="MS PGothic" charset="0"/>
              </a:rPr>
              <a:t>External</a:t>
            </a:r>
          </a:p>
          <a:p>
            <a:pPr lvl="1">
              <a:defRPr/>
            </a:pPr>
            <a:r>
              <a:rPr lang="en-US" dirty="0" smtClean="0">
                <a:latin typeface="Corbel" charset="0"/>
                <a:ea typeface="MS PGothic" charset="0"/>
              </a:rPr>
              <a:t>V3S Review</a:t>
            </a:r>
          </a:p>
          <a:p>
            <a:pPr marL="68263" indent="0">
              <a:buFont typeface="Wingdings" charset="0"/>
              <a:buNone/>
              <a:defRPr/>
            </a:pPr>
            <a:r>
              <a:rPr lang="en-US" dirty="0" smtClean="0">
                <a:latin typeface="Corbel" charset="0"/>
                <a:ea typeface="MS PGothic" charset="0"/>
              </a:rPr>
              <a:t>Guided Practice: Act I scene 2</a:t>
            </a:r>
          </a:p>
          <a:p>
            <a:pPr lvl="1">
              <a:defRPr/>
            </a:pPr>
            <a:r>
              <a:rPr lang="en-US" dirty="0" smtClean="0">
                <a:latin typeface="Corbel" charset="0"/>
                <a:ea typeface="MS PGothic" charset="0"/>
              </a:rPr>
              <a:t>Identification </a:t>
            </a:r>
            <a:r>
              <a:rPr lang="en-US" dirty="0">
                <a:latin typeface="Corbel" charset="0"/>
                <a:ea typeface="MS PGothic" charset="0"/>
              </a:rPr>
              <a:t>of important parts</a:t>
            </a:r>
          </a:p>
          <a:p>
            <a:pPr lvl="1">
              <a:defRPr/>
            </a:pPr>
            <a:r>
              <a:rPr lang="en-US" dirty="0">
                <a:latin typeface="Corbel" charset="0"/>
                <a:ea typeface="MS PGothic" charset="0"/>
              </a:rPr>
              <a:t>Outline Organization</a:t>
            </a:r>
          </a:p>
          <a:p>
            <a:pPr lvl="1">
              <a:defRPr/>
            </a:pPr>
            <a:r>
              <a:rPr lang="en-US" dirty="0">
                <a:latin typeface="Corbel" charset="0"/>
                <a:ea typeface="MS PGothic" charset="0"/>
              </a:rPr>
              <a:t>Guided Reading and Note-taking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13716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 dirty="0" smtClean="0"/>
              <a:t>Focus Lesson: </a:t>
            </a:r>
            <a:r>
              <a:rPr lang="en-US" altLang="en-US" u="sng" dirty="0" smtClean="0"/>
              <a:t>The Tempest (Oct. 30)</a:t>
            </a:r>
            <a:endParaRPr lang="en-US" altLang="en-US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4724400"/>
          </a:xfrm>
        </p:spPr>
        <p:txBody>
          <a:bodyPr/>
          <a:lstStyle/>
          <a:p>
            <a:r>
              <a:rPr lang="en-US" sz="2800" dirty="0" smtClean="0">
                <a:latin typeface="Corbel" charset="0"/>
                <a:ea typeface="MS PGothic" charset="0"/>
              </a:rPr>
              <a:t>Draft at least 5 sentences describing and explaining which character’s actions were most productive during the opening scene of  </a:t>
            </a:r>
            <a:r>
              <a:rPr lang="en-US" sz="2800" u="sng" dirty="0" smtClean="0">
                <a:latin typeface="Corbel" charset="0"/>
                <a:ea typeface="MS PGothic" charset="0"/>
              </a:rPr>
              <a:t>The Tempest.</a:t>
            </a:r>
            <a:endParaRPr lang="en-US" dirty="0">
              <a:latin typeface="Corbel" charset="0"/>
              <a:ea typeface="MS P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13716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 dirty="0" smtClean="0"/>
              <a:t>Focus Lesson: </a:t>
            </a:r>
            <a:r>
              <a:rPr lang="en-US" altLang="en-US" u="sng" dirty="0" smtClean="0"/>
              <a:t>The Tempest (Nov. </a:t>
            </a:r>
            <a:r>
              <a:rPr lang="en-US" altLang="en-US" u="sng" smtClean="0"/>
              <a:t>2)</a:t>
            </a:r>
            <a:endParaRPr lang="en-US" altLang="en-US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4724400"/>
          </a:xfrm>
        </p:spPr>
        <p:txBody>
          <a:bodyPr/>
          <a:lstStyle/>
          <a:p>
            <a:r>
              <a:rPr lang="en-US" sz="2800" dirty="0" smtClean="0">
                <a:latin typeface="Corbel" charset="0"/>
                <a:ea typeface="MS PGothic" charset="0"/>
              </a:rPr>
              <a:t>Direct Instruction</a:t>
            </a:r>
          </a:p>
          <a:p>
            <a:pPr lvl="1"/>
            <a:r>
              <a:rPr lang="en-US" dirty="0" smtClean="0">
                <a:latin typeface="Corbel" charset="0"/>
                <a:ea typeface="MS PGothic" charset="0"/>
              </a:rPr>
              <a:t>Rising Action</a:t>
            </a:r>
          </a:p>
          <a:p>
            <a:pPr lvl="1"/>
            <a:r>
              <a:rPr lang="en-US" dirty="0" smtClean="0">
                <a:latin typeface="Corbel" charset="0"/>
                <a:ea typeface="MS PGothic" charset="0"/>
              </a:rPr>
              <a:t>Log on to </a:t>
            </a:r>
            <a:r>
              <a:rPr lang="en-US" dirty="0" smtClean="0">
                <a:latin typeface="Corbel" charset="0"/>
                <a:ea typeface="MS PGothic" charset="0"/>
                <a:hlinkClick r:id="rId2"/>
              </a:rPr>
              <a:t>http://www.shakespeare-online.com</a:t>
            </a:r>
            <a:endParaRPr lang="en-US" dirty="0" smtClean="0">
              <a:latin typeface="Corbel" charset="0"/>
              <a:ea typeface="MS PGothic" charset="0"/>
            </a:endParaRPr>
          </a:p>
          <a:p>
            <a:pPr lvl="1"/>
            <a:r>
              <a:rPr lang="en-US" dirty="0" smtClean="0">
                <a:latin typeface="Corbel" charset="0"/>
                <a:ea typeface="MS PGothic" charset="0"/>
              </a:rPr>
              <a:t>Outline Setup</a:t>
            </a:r>
          </a:p>
          <a:p>
            <a:r>
              <a:rPr lang="en-US" sz="2800" dirty="0" smtClean="0">
                <a:latin typeface="Corbel" charset="0"/>
                <a:ea typeface="MS PGothic" charset="0"/>
              </a:rPr>
              <a:t>Cooperative Practice</a:t>
            </a:r>
          </a:p>
          <a:p>
            <a:pPr lvl="1"/>
            <a:r>
              <a:rPr lang="en-US" sz="2400" dirty="0" smtClean="0">
                <a:latin typeface="Corbel" charset="0"/>
                <a:ea typeface="MS PGothic" charset="0"/>
              </a:rPr>
              <a:t>Finish Act I scene 2 (V3S phase #4 and #5).</a:t>
            </a:r>
          </a:p>
          <a:p>
            <a:pPr lvl="1"/>
            <a:r>
              <a:rPr lang="en-US" sz="2400" dirty="0" smtClean="0">
                <a:latin typeface="Corbel" charset="0"/>
                <a:ea typeface="MS PGothic" charset="0"/>
              </a:rPr>
              <a:t>Divide into groups of 4 or 5.</a:t>
            </a:r>
          </a:p>
          <a:p>
            <a:pPr lvl="1"/>
            <a:r>
              <a:rPr lang="en-US" sz="2400" dirty="0" smtClean="0">
                <a:latin typeface="Corbel" charset="0"/>
                <a:ea typeface="MS PGothic" charset="0"/>
              </a:rPr>
              <a:t>Complete phase #3 of the V3S for Act II scene 1.  Find the line numbers for the key events you listed on your outline and write them down.  Report out.</a:t>
            </a:r>
          </a:p>
        </p:txBody>
      </p:sp>
    </p:spTree>
    <p:extLst>
      <p:ext uri="{BB962C8B-B14F-4D97-AF65-F5344CB8AC3E}">
        <p14:creationId xmlns:p14="http://schemas.microsoft.com/office/powerpoint/2010/main" val="37745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13716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 dirty="0" smtClean="0"/>
              <a:t>Focus Lesson: </a:t>
            </a:r>
            <a:r>
              <a:rPr lang="en-US" altLang="en-US" u="sng" dirty="0" smtClean="0"/>
              <a:t>The Tempest (Nov. 2 </a:t>
            </a:r>
            <a:r>
              <a:rPr lang="en-US" altLang="en-US" u="sng" dirty="0" err="1" smtClean="0"/>
              <a:t>con’t</a:t>
            </a:r>
            <a:r>
              <a:rPr lang="en-US" altLang="en-US" u="sng" dirty="0" smtClean="0"/>
              <a:t>.)</a:t>
            </a:r>
            <a:endParaRPr lang="en-US" altLang="en-US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4724400"/>
          </a:xfrm>
        </p:spPr>
        <p:txBody>
          <a:bodyPr/>
          <a:lstStyle/>
          <a:p>
            <a:r>
              <a:rPr lang="en-US" sz="2800" dirty="0" smtClean="0">
                <a:latin typeface="Corbel" charset="0"/>
                <a:ea typeface="MS PGothic" charset="0"/>
              </a:rPr>
              <a:t>Guided Practice</a:t>
            </a:r>
          </a:p>
          <a:p>
            <a:pPr lvl="1"/>
            <a:r>
              <a:rPr lang="en-US" sz="2400" dirty="0" smtClean="0">
                <a:latin typeface="Corbel" charset="0"/>
                <a:ea typeface="MS PGothic" charset="0"/>
              </a:rPr>
              <a:t>Observation: video of Act II scene 1</a:t>
            </a:r>
          </a:p>
          <a:p>
            <a:pPr lvl="1"/>
            <a:r>
              <a:rPr lang="en-US" sz="2400" dirty="0" smtClean="0">
                <a:latin typeface="Corbel" charset="0"/>
                <a:ea typeface="MS PGothic" charset="0"/>
              </a:rPr>
              <a:t>Interaction: scene acting (bonus points)</a:t>
            </a:r>
          </a:p>
        </p:txBody>
      </p:sp>
    </p:spTree>
    <p:extLst>
      <p:ext uri="{BB962C8B-B14F-4D97-AF65-F5344CB8AC3E}">
        <p14:creationId xmlns:p14="http://schemas.microsoft.com/office/powerpoint/2010/main" val="1024852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13716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 dirty="0" smtClean="0"/>
              <a:t>Focus Lesson: </a:t>
            </a:r>
            <a:r>
              <a:rPr lang="en-US" altLang="en-US" u="sng" dirty="0" smtClean="0"/>
              <a:t>The Tempest (Nov. </a:t>
            </a:r>
            <a:r>
              <a:rPr lang="en-US" altLang="en-US" u="sng" dirty="0"/>
              <a:t>5</a:t>
            </a:r>
            <a:r>
              <a:rPr lang="en-US" altLang="en-US" u="sng" dirty="0" smtClean="0"/>
              <a:t>)</a:t>
            </a:r>
            <a:endParaRPr lang="en-US" altLang="en-US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4724400"/>
          </a:xfrm>
        </p:spPr>
        <p:txBody>
          <a:bodyPr/>
          <a:lstStyle/>
          <a:p>
            <a:r>
              <a:rPr lang="en-US" sz="2800" dirty="0" smtClean="0">
                <a:latin typeface="Corbel" charset="0"/>
                <a:ea typeface="MS PGothic" charset="0"/>
              </a:rPr>
              <a:t>Direct Instruction: 3-paragraph essay plan</a:t>
            </a:r>
          </a:p>
          <a:p>
            <a:pPr lvl="1"/>
            <a:r>
              <a:rPr lang="en-US" sz="2400" dirty="0" smtClean="0">
                <a:latin typeface="Corbel" charset="0"/>
                <a:ea typeface="MS PGothic" charset="0"/>
              </a:rPr>
              <a:t>Introduction</a:t>
            </a:r>
          </a:p>
          <a:p>
            <a:pPr lvl="2"/>
            <a:r>
              <a:rPr lang="en-US" sz="2200" dirty="0" smtClean="0">
                <a:latin typeface="Corbel" charset="0"/>
                <a:ea typeface="MS PGothic" charset="0"/>
              </a:rPr>
              <a:t>Attention-getting opening</a:t>
            </a:r>
          </a:p>
          <a:p>
            <a:pPr lvl="2"/>
            <a:r>
              <a:rPr lang="en-US" sz="2200" dirty="0" smtClean="0">
                <a:latin typeface="Corbel" charset="0"/>
                <a:ea typeface="MS PGothic" charset="0"/>
              </a:rPr>
              <a:t>Background and context</a:t>
            </a:r>
          </a:p>
          <a:p>
            <a:pPr lvl="2"/>
            <a:r>
              <a:rPr lang="en-US" sz="2200" dirty="0" smtClean="0">
                <a:latin typeface="Corbel" charset="0"/>
                <a:ea typeface="MS PGothic" charset="0"/>
              </a:rPr>
              <a:t>Thesis</a:t>
            </a:r>
          </a:p>
          <a:p>
            <a:pPr lvl="1"/>
            <a:r>
              <a:rPr lang="en-US" sz="2400" dirty="0" smtClean="0">
                <a:latin typeface="Corbel" charset="0"/>
                <a:ea typeface="MS PGothic" charset="0"/>
              </a:rPr>
              <a:t>Body (1 paragraph)</a:t>
            </a:r>
          </a:p>
          <a:p>
            <a:pPr lvl="1"/>
            <a:r>
              <a:rPr lang="en-US" sz="2400" dirty="0" smtClean="0">
                <a:latin typeface="Corbel" charset="0"/>
                <a:ea typeface="MS PGothic" charset="0"/>
              </a:rPr>
              <a:t>Conclusion: what Shakespeare characters teach</a:t>
            </a:r>
          </a:p>
        </p:txBody>
      </p:sp>
    </p:spTree>
    <p:extLst>
      <p:ext uri="{BB962C8B-B14F-4D97-AF65-F5344CB8AC3E}">
        <p14:creationId xmlns:p14="http://schemas.microsoft.com/office/powerpoint/2010/main" val="353401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13716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 dirty="0" smtClean="0"/>
              <a:t>Focus Lesson: </a:t>
            </a:r>
            <a:r>
              <a:rPr lang="en-US" altLang="en-US" u="sng" dirty="0" smtClean="0"/>
              <a:t>The Tempest (Nov. </a:t>
            </a:r>
            <a:r>
              <a:rPr lang="en-US" altLang="en-US" u="sng" smtClean="0"/>
              <a:t>9 and 12)</a:t>
            </a:r>
            <a:endParaRPr lang="en-US" altLang="en-US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4724400"/>
          </a:xfrm>
        </p:spPr>
        <p:txBody>
          <a:bodyPr/>
          <a:lstStyle/>
          <a:p>
            <a:r>
              <a:rPr lang="en-US" sz="2800" dirty="0" smtClean="0">
                <a:latin typeface="Corbel" charset="0"/>
                <a:ea typeface="MS PGothic" charset="0"/>
              </a:rPr>
              <a:t>Test: Nov. 18 (act III scene 2): </a:t>
            </a:r>
          </a:p>
          <a:p>
            <a:pPr lvl="1"/>
            <a:r>
              <a:rPr lang="en-US" sz="2400" dirty="0" smtClean="0">
                <a:latin typeface="Corbel" charset="0"/>
                <a:ea typeface="MS PGothic" charset="0"/>
              </a:rPr>
              <a:t>In groups of 3 everyone will choose a character </a:t>
            </a:r>
            <a:r>
              <a:rPr lang="en-US" sz="2400" u="sng" dirty="0" smtClean="0">
                <a:latin typeface="Corbel" charset="0"/>
                <a:ea typeface="MS PGothic" charset="0"/>
              </a:rPr>
              <a:t>on the day of the test.</a:t>
            </a:r>
          </a:p>
          <a:p>
            <a:pPr lvl="2"/>
            <a:r>
              <a:rPr lang="en-US" sz="2000" dirty="0" err="1" smtClean="0">
                <a:latin typeface="Corbel" charset="0"/>
                <a:ea typeface="MS PGothic" charset="0"/>
              </a:rPr>
              <a:t>Stephano</a:t>
            </a:r>
            <a:endParaRPr lang="en-US" sz="2000" dirty="0" smtClean="0">
              <a:latin typeface="Corbel" charset="0"/>
              <a:ea typeface="MS PGothic" charset="0"/>
            </a:endParaRPr>
          </a:p>
          <a:p>
            <a:pPr lvl="2"/>
            <a:r>
              <a:rPr lang="en-US" sz="2000" dirty="0" err="1" smtClean="0">
                <a:latin typeface="Corbel" charset="0"/>
                <a:ea typeface="MS PGothic" charset="0"/>
              </a:rPr>
              <a:t>Trinculo</a:t>
            </a:r>
            <a:endParaRPr lang="en-US" sz="2000" dirty="0" smtClean="0">
              <a:latin typeface="Corbel" charset="0"/>
              <a:ea typeface="MS PGothic" charset="0"/>
            </a:endParaRPr>
          </a:p>
          <a:p>
            <a:pPr lvl="2"/>
            <a:r>
              <a:rPr lang="en-US" sz="2000" dirty="0" err="1" smtClean="0">
                <a:latin typeface="Corbel" charset="0"/>
                <a:ea typeface="MS PGothic" charset="0"/>
              </a:rPr>
              <a:t>Caliban</a:t>
            </a:r>
            <a:endParaRPr lang="en-US" sz="2000" dirty="0" smtClean="0">
              <a:latin typeface="Corbel" charset="0"/>
              <a:ea typeface="MS PGothic" charset="0"/>
            </a:endParaRPr>
          </a:p>
          <a:p>
            <a:pPr lvl="1"/>
            <a:r>
              <a:rPr lang="en-US" sz="2400" dirty="0" smtClean="0">
                <a:latin typeface="Corbel" charset="0"/>
                <a:ea typeface="MS PGothic" charset="0"/>
              </a:rPr>
              <a:t>No memorization is required but you will be tested on your ability to act and read with feeling the first 56 lines of the scene (4 test points, 0=bad, 4=excellent).</a:t>
            </a:r>
          </a:p>
        </p:txBody>
      </p:sp>
    </p:spTree>
    <p:extLst>
      <p:ext uri="{BB962C8B-B14F-4D97-AF65-F5344CB8AC3E}">
        <p14:creationId xmlns:p14="http://schemas.microsoft.com/office/powerpoint/2010/main" val="1440222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13716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 dirty="0" smtClean="0"/>
              <a:t>Focus Lesson: </a:t>
            </a:r>
            <a:r>
              <a:rPr lang="en-US" altLang="en-US" u="sng" dirty="0" smtClean="0"/>
              <a:t>The Tempest (Nov. </a:t>
            </a:r>
            <a:r>
              <a:rPr lang="en-US" altLang="en-US" u="sng" smtClean="0"/>
              <a:t>9 and 12)</a:t>
            </a:r>
            <a:endParaRPr lang="en-US" altLang="en-US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4724400"/>
          </a:xfrm>
        </p:spPr>
        <p:txBody>
          <a:bodyPr/>
          <a:lstStyle/>
          <a:p>
            <a:r>
              <a:rPr lang="en-US" sz="2800" dirty="0" smtClean="0">
                <a:latin typeface="Corbel" charset="0"/>
                <a:ea typeface="MS PGothic" charset="0"/>
              </a:rPr>
              <a:t>Guided </a:t>
            </a:r>
            <a:r>
              <a:rPr lang="en-US" sz="2800" dirty="0">
                <a:latin typeface="Corbel" charset="0"/>
                <a:ea typeface="MS PGothic" charset="0"/>
              </a:rPr>
              <a:t>Practice: tie up act II scenes 1 and 2 of </a:t>
            </a:r>
            <a:r>
              <a:rPr lang="en-US" sz="2800" u="sng" dirty="0">
                <a:latin typeface="Corbel" charset="0"/>
                <a:ea typeface="MS PGothic" charset="0"/>
              </a:rPr>
              <a:t>The Tempest</a:t>
            </a:r>
            <a:r>
              <a:rPr lang="en-US" sz="2800" dirty="0">
                <a:latin typeface="Corbel" charset="0"/>
                <a:ea typeface="MS PGothic" charset="0"/>
              </a:rPr>
              <a:t> continuing with the V3S from the previous class.</a:t>
            </a:r>
          </a:p>
          <a:p>
            <a:pPr lvl="1"/>
            <a:r>
              <a:rPr lang="en-US" sz="2400" dirty="0">
                <a:latin typeface="Corbel" charset="0"/>
                <a:ea typeface="MS PGothic" charset="0"/>
              </a:rPr>
              <a:t>Prediction</a:t>
            </a:r>
          </a:p>
          <a:p>
            <a:pPr lvl="1"/>
            <a:r>
              <a:rPr lang="en-US" sz="2400" dirty="0">
                <a:latin typeface="Corbel" charset="0"/>
                <a:ea typeface="MS PGothic" charset="0"/>
              </a:rPr>
              <a:t>Summarization</a:t>
            </a:r>
          </a:p>
          <a:p>
            <a:pPr lvl="1"/>
            <a:r>
              <a:rPr lang="en-US" sz="2400" dirty="0">
                <a:latin typeface="Corbel" charset="0"/>
                <a:ea typeface="MS PGothic" charset="0"/>
              </a:rPr>
              <a:t>Interpretation</a:t>
            </a:r>
          </a:p>
          <a:p>
            <a:pPr lvl="1"/>
            <a:r>
              <a:rPr lang="en-US" sz="2400" dirty="0">
                <a:latin typeface="Corbel" charset="0"/>
                <a:ea typeface="MS PGothic" charset="0"/>
              </a:rPr>
              <a:t>Observation</a:t>
            </a:r>
          </a:p>
          <a:p>
            <a:pPr lvl="1"/>
            <a:r>
              <a:rPr lang="en-US" sz="2400" dirty="0">
                <a:latin typeface="Corbel" charset="0"/>
                <a:ea typeface="MS PGothic" charset="0"/>
              </a:rPr>
              <a:t>Interaction</a:t>
            </a:r>
          </a:p>
        </p:txBody>
      </p:sp>
    </p:spTree>
    <p:extLst>
      <p:ext uri="{BB962C8B-B14F-4D97-AF65-F5344CB8AC3E}">
        <p14:creationId xmlns:p14="http://schemas.microsoft.com/office/powerpoint/2010/main" val="3652196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Do Now: Oct. 27</a:t>
            </a: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772400" cy="54864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  <a:ea typeface="MS PGothic" charset="0"/>
                <a:cs typeface="Arial" charset="0"/>
              </a:rPr>
              <a:t>Copy the following key terms and definitions in your notebooks:</a:t>
            </a:r>
          </a:p>
          <a:p>
            <a:pPr lvl="1"/>
            <a:r>
              <a:rPr lang="en-US" sz="2400" dirty="0" smtClean="0">
                <a:latin typeface="Arial" charset="0"/>
                <a:ea typeface="MS PGothic" charset="0"/>
                <a:cs typeface="Arial" charset="0"/>
              </a:rPr>
              <a:t>Analyze: to break into parts</a:t>
            </a:r>
          </a:p>
          <a:p>
            <a:pPr lvl="1"/>
            <a:r>
              <a:rPr lang="en-US" sz="2400" dirty="0" smtClean="0">
                <a:latin typeface="Arial" charset="0"/>
                <a:ea typeface="MS PGothic" charset="0"/>
                <a:cs typeface="Arial" charset="0"/>
              </a:rPr>
              <a:t>Interpret: to explain or give meaning</a:t>
            </a:r>
          </a:p>
          <a:p>
            <a:pPr lvl="1"/>
            <a:r>
              <a:rPr lang="en-US" sz="2400" dirty="0" smtClean="0">
                <a:latin typeface="Arial" charset="0"/>
                <a:ea typeface="MS PGothic" charset="0"/>
                <a:cs typeface="Arial" charset="0"/>
              </a:rPr>
              <a:t>Classify: to determine the class to which an object belongs</a:t>
            </a:r>
          </a:p>
          <a:p>
            <a:pPr lvl="1"/>
            <a:r>
              <a:rPr lang="en-US" sz="2400" dirty="0" smtClean="0">
                <a:latin typeface="Arial" charset="0"/>
                <a:ea typeface="MS PGothic" charset="0"/>
                <a:cs typeface="Arial" charset="0"/>
              </a:rPr>
              <a:t>Interact: to come together and affect</a:t>
            </a:r>
          </a:p>
          <a:p>
            <a:pPr lvl="1"/>
            <a:r>
              <a:rPr lang="en-US" sz="2400" dirty="0" smtClean="0">
                <a:latin typeface="Arial" charset="0"/>
                <a:ea typeface="MS PGothic" charset="0"/>
                <a:cs typeface="Arial" charset="0"/>
              </a:rPr>
              <a:t>Exposition: the opening scene(s) where background is established</a:t>
            </a:r>
            <a:endParaRPr lang="en-US" sz="2400" dirty="0">
              <a:latin typeface="Corbel" charset="0"/>
              <a:ea typeface="MS PGothic" charset="0"/>
            </a:endParaRPr>
          </a:p>
        </p:txBody>
      </p:sp>
    </p:spTree>
  </p:cSld>
  <p:clrMapOvr>
    <a:masterClrMapping/>
  </p:clrMapOvr>
  <p:transition xmlns:p14="http://schemas.microsoft.com/office/powerpoint/2010/main">
    <p:pull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290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13716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 dirty="0" smtClean="0"/>
              <a:t>Focus Lesson: </a:t>
            </a:r>
            <a:r>
              <a:rPr lang="en-US" altLang="en-US" u="sng" dirty="0" smtClean="0"/>
              <a:t>The Tempest (Nov. 16)</a:t>
            </a:r>
            <a:endParaRPr lang="en-US" altLang="en-US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4724400"/>
          </a:xfrm>
        </p:spPr>
        <p:txBody>
          <a:bodyPr/>
          <a:lstStyle/>
          <a:p>
            <a:r>
              <a:rPr lang="en-US" sz="2800" dirty="0">
                <a:latin typeface="Corbel" charset="0"/>
                <a:ea typeface="MS PGothic" charset="0"/>
              </a:rPr>
              <a:t>Guided Practice: Act </a:t>
            </a:r>
            <a:r>
              <a:rPr lang="en-US" sz="2800" dirty="0" smtClean="0">
                <a:latin typeface="Corbel" charset="0"/>
                <a:ea typeface="MS PGothic" charset="0"/>
              </a:rPr>
              <a:t>III scenes 1 and 2</a:t>
            </a:r>
            <a:endParaRPr lang="en-US" sz="2800" dirty="0">
              <a:latin typeface="Corbel" charset="0"/>
              <a:ea typeface="MS PGothic" charset="0"/>
            </a:endParaRPr>
          </a:p>
          <a:p>
            <a:pPr lvl="1"/>
            <a:r>
              <a:rPr lang="en-US" sz="2400" dirty="0">
                <a:latin typeface="Corbel" charset="0"/>
                <a:ea typeface="MS PGothic" charset="0"/>
              </a:rPr>
              <a:t>Identification of important parts</a:t>
            </a:r>
          </a:p>
          <a:p>
            <a:pPr lvl="1"/>
            <a:r>
              <a:rPr lang="en-US" sz="2400" dirty="0" smtClean="0">
                <a:latin typeface="Corbel" charset="0"/>
                <a:ea typeface="MS PGothic" charset="0"/>
              </a:rPr>
              <a:t>Instances of of sarcasm</a:t>
            </a:r>
          </a:p>
          <a:p>
            <a:pPr lvl="1"/>
            <a:r>
              <a:rPr lang="en-US" sz="2400" dirty="0" smtClean="0">
                <a:latin typeface="Corbel" charset="0"/>
                <a:ea typeface="MS PGothic" charset="0"/>
              </a:rPr>
              <a:t>Shakespeare’s point of view</a:t>
            </a:r>
          </a:p>
          <a:p>
            <a:pPr lvl="2"/>
            <a:r>
              <a:rPr lang="en-US" sz="2000" dirty="0" smtClean="0">
                <a:latin typeface="Corbel" charset="0"/>
                <a:ea typeface="MS PGothic" charset="0"/>
              </a:rPr>
              <a:t>Violence</a:t>
            </a:r>
          </a:p>
          <a:p>
            <a:pPr lvl="2"/>
            <a:r>
              <a:rPr lang="en-US" sz="2000" dirty="0" smtClean="0">
                <a:latin typeface="Corbel" charset="0"/>
                <a:ea typeface="MS PGothic" charset="0"/>
              </a:rPr>
              <a:t>Slavery</a:t>
            </a:r>
            <a:endParaRPr lang="en-US" sz="2000" dirty="0">
              <a:latin typeface="Corbel" charset="0"/>
              <a:ea typeface="MS PGothic" charset="0"/>
            </a:endParaRPr>
          </a:p>
          <a:p>
            <a:pPr lvl="1"/>
            <a:r>
              <a:rPr lang="en-US" sz="2400" dirty="0">
                <a:latin typeface="Corbel" charset="0"/>
                <a:ea typeface="MS PGothic" charset="0"/>
              </a:rPr>
              <a:t>Guided Reading and Note-</a:t>
            </a:r>
            <a:r>
              <a:rPr lang="en-US" sz="2400" dirty="0" smtClean="0">
                <a:latin typeface="Corbel" charset="0"/>
                <a:ea typeface="MS PGothic" charset="0"/>
              </a:rPr>
              <a:t>taking</a:t>
            </a:r>
          </a:p>
        </p:txBody>
      </p:sp>
    </p:spTree>
    <p:extLst>
      <p:ext uri="{BB962C8B-B14F-4D97-AF65-F5344CB8AC3E}">
        <p14:creationId xmlns:p14="http://schemas.microsoft.com/office/powerpoint/2010/main" val="4207176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13716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 dirty="0" smtClean="0"/>
              <a:t>Focus Lesson: </a:t>
            </a:r>
            <a:r>
              <a:rPr lang="en-US" altLang="en-US" u="sng" dirty="0" smtClean="0"/>
              <a:t>The Tempest (Nov. 16)</a:t>
            </a:r>
            <a:endParaRPr lang="en-US" altLang="en-US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5410200"/>
          </a:xfrm>
        </p:spPr>
        <p:txBody>
          <a:bodyPr/>
          <a:lstStyle/>
          <a:p>
            <a:r>
              <a:rPr lang="en-US" sz="2800" dirty="0" smtClean="0">
                <a:latin typeface="Corbel" charset="0"/>
                <a:ea typeface="MS PGothic" charset="0"/>
              </a:rPr>
              <a:t>Cooperative Learning</a:t>
            </a:r>
          </a:p>
          <a:p>
            <a:pPr lvl="1"/>
            <a:r>
              <a:rPr lang="en-US" sz="2400" dirty="0" smtClean="0">
                <a:latin typeface="Corbel" charset="0"/>
                <a:ea typeface="MS PGothic" charset="0"/>
              </a:rPr>
              <a:t>Group #1</a:t>
            </a:r>
          </a:p>
          <a:p>
            <a:pPr lvl="2"/>
            <a:r>
              <a:rPr lang="en-US" dirty="0" smtClean="0">
                <a:latin typeface="Corbel" charset="0"/>
                <a:ea typeface="MS PGothic" charset="0"/>
              </a:rPr>
              <a:t>Read act III scene 1.</a:t>
            </a:r>
          </a:p>
          <a:p>
            <a:pPr lvl="2"/>
            <a:r>
              <a:rPr lang="en-US" dirty="0" smtClean="0">
                <a:latin typeface="Corbel" charset="0"/>
                <a:ea typeface="MS PGothic" charset="0"/>
              </a:rPr>
              <a:t>Note the line #s of key events on the plot outline.</a:t>
            </a:r>
          </a:p>
          <a:p>
            <a:pPr lvl="2"/>
            <a:r>
              <a:rPr lang="en-US" dirty="0" smtClean="0">
                <a:latin typeface="Corbel" charset="0"/>
                <a:ea typeface="MS PGothic" charset="0"/>
              </a:rPr>
              <a:t>Find and explain one instance of sarcasm.</a:t>
            </a:r>
          </a:p>
          <a:p>
            <a:pPr lvl="2"/>
            <a:r>
              <a:rPr lang="en-US" dirty="0" smtClean="0">
                <a:latin typeface="Corbel" charset="0"/>
                <a:ea typeface="MS PGothic" charset="0"/>
              </a:rPr>
              <a:t>Report out.</a:t>
            </a:r>
          </a:p>
          <a:p>
            <a:pPr lvl="1"/>
            <a:r>
              <a:rPr lang="en-US" sz="2400" dirty="0" smtClean="0">
                <a:latin typeface="Corbel" charset="0"/>
                <a:ea typeface="MS PGothic" charset="0"/>
              </a:rPr>
              <a:t>Group #1</a:t>
            </a:r>
          </a:p>
          <a:p>
            <a:pPr lvl="2"/>
            <a:r>
              <a:rPr lang="en-US" dirty="0" smtClean="0">
                <a:latin typeface="Corbel" charset="0"/>
                <a:ea typeface="MS PGothic" charset="0"/>
              </a:rPr>
              <a:t>Read act III scene 2.</a:t>
            </a:r>
          </a:p>
          <a:p>
            <a:pPr lvl="2"/>
            <a:r>
              <a:rPr lang="en-US" dirty="0" smtClean="0">
                <a:latin typeface="Corbel" charset="0"/>
                <a:ea typeface="MS PGothic" charset="0"/>
              </a:rPr>
              <a:t>Note the line #s of key events on the plot outline.</a:t>
            </a:r>
          </a:p>
          <a:p>
            <a:pPr lvl="2"/>
            <a:r>
              <a:rPr lang="en-US" dirty="0" smtClean="0">
                <a:latin typeface="Corbel" charset="0"/>
                <a:ea typeface="MS PGothic" charset="0"/>
              </a:rPr>
              <a:t>Explain Shakespeare’s attitude toward violence </a:t>
            </a:r>
            <a:r>
              <a:rPr lang="en-US" u="sng" dirty="0" smtClean="0">
                <a:latin typeface="Corbel" charset="0"/>
                <a:ea typeface="MS PGothic" charset="0"/>
              </a:rPr>
              <a:t>or</a:t>
            </a:r>
            <a:r>
              <a:rPr lang="en-US" dirty="0" smtClean="0">
                <a:latin typeface="Corbel" charset="0"/>
                <a:ea typeface="MS PGothic" charset="0"/>
              </a:rPr>
              <a:t> slavery.</a:t>
            </a:r>
          </a:p>
          <a:p>
            <a:pPr lvl="2"/>
            <a:r>
              <a:rPr lang="en-US" dirty="0" smtClean="0">
                <a:latin typeface="Corbel" charset="0"/>
                <a:ea typeface="MS PGothic" charset="0"/>
              </a:rPr>
              <a:t>Report out.</a:t>
            </a:r>
          </a:p>
        </p:txBody>
      </p:sp>
    </p:spTree>
    <p:extLst>
      <p:ext uri="{BB962C8B-B14F-4D97-AF65-F5344CB8AC3E}">
        <p14:creationId xmlns:p14="http://schemas.microsoft.com/office/powerpoint/2010/main" val="4137957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13716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 dirty="0" smtClean="0"/>
              <a:t>Focus Lesson: </a:t>
            </a:r>
            <a:r>
              <a:rPr lang="en-US" altLang="en-US" u="sng" dirty="0" smtClean="0"/>
              <a:t>The Tempest (Nov. 18)</a:t>
            </a:r>
            <a:endParaRPr lang="en-US" altLang="en-US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4572000"/>
          </a:xfrm>
        </p:spPr>
        <p:txBody>
          <a:bodyPr/>
          <a:lstStyle/>
          <a:p>
            <a:r>
              <a:rPr lang="en-US" dirty="0" smtClean="0">
                <a:latin typeface="Corbel" charset="0"/>
                <a:ea typeface="MS PGothic" charset="0"/>
              </a:rPr>
              <a:t>Do Now: spend 5 minutes rehearsing your 20 lines.</a:t>
            </a:r>
          </a:p>
          <a:p>
            <a:r>
              <a:rPr lang="en-US" sz="2800" dirty="0" smtClean="0">
                <a:latin typeface="Corbel" charset="0"/>
                <a:ea typeface="MS PGothic" charset="0"/>
              </a:rPr>
              <a:t>Dramatic Reading Test: </a:t>
            </a:r>
            <a:r>
              <a:rPr lang="en-US" sz="2800" u="sng" dirty="0" smtClean="0">
                <a:latin typeface="Corbel" charset="0"/>
                <a:ea typeface="MS PGothic" charset="0"/>
              </a:rPr>
              <a:t>The Tempest</a:t>
            </a:r>
            <a:r>
              <a:rPr lang="en-US" sz="2800" dirty="0" smtClean="0">
                <a:latin typeface="Corbel" charset="0"/>
                <a:ea typeface="MS PGothic" charset="0"/>
              </a:rPr>
              <a:t> act III scene 2</a:t>
            </a:r>
          </a:p>
          <a:p>
            <a:pPr lvl="1"/>
            <a:r>
              <a:rPr lang="en-US" sz="2400" dirty="0" smtClean="0">
                <a:latin typeface="Corbel" charset="0"/>
                <a:ea typeface="MS PGothic" charset="0"/>
              </a:rPr>
              <a:t>Students divided into groups of 3 and chosen for parts</a:t>
            </a:r>
          </a:p>
          <a:p>
            <a:pPr lvl="1"/>
            <a:r>
              <a:rPr lang="en-US" sz="2400" dirty="0" smtClean="0">
                <a:latin typeface="Corbel" charset="0"/>
                <a:ea typeface="MS PGothic" charset="0"/>
              </a:rPr>
              <a:t>Dramatic reading and interpretation (8 min. max./group)</a:t>
            </a:r>
          </a:p>
        </p:txBody>
      </p:sp>
    </p:spTree>
    <p:extLst>
      <p:ext uri="{BB962C8B-B14F-4D97-AF65-F5344CB8AC3E}">
        <p14:creationId xmlns:p14="http://schemas.microsoft.com/office/powerpoint/2010/main" val="1570483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13716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 dirty="0" smtClean="0"/>
              <a:t>Focus Lesson: </a:t>
            </a:r>
            <a:r>
              <a:rPr lang="en-US" altLang="en-US" u="sng" dirty="0" smtClean="0"/>
              <a:t>The Tempest (Nov. 19)</a:t>
            </a:r>
            <a:endParaRPr lang="en-US" altLang="en-US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5029200"/>
          </a:xfrm>
        </p:spPr>
        <p:txBody>
          <a:bodyPr/>
          <a:lstStyle/>
          <a:p>
            <a:r>
              <a:rPr lang="en-US" sz="2800" dirty="0" smtClean="0">
                <a:latin typeface="Corbel" charset="0"/>
                <a:ea typeface="MS PGothic" charset="0"/>
              </a:rPr>
              <a:t>Do Now: take out your thesis statements for inspection.</a:t>
            </a:r>
          </a:p>
          <a:p>
            <a:r>
              <a:rPr lang="en-US" sz="2800" dirty="0" smtClean="0">
                <a:latin typeface="Corbel" charset="0"/>
                <a:ea typeface="MS PGothic" charset="0"/>
              </a:rPr>
              <a:t>Direct Instruction</a:t>
            </a:r>
          </a:p>
          <a:p>
            <a:pPr lvl="1"/>
            <a:r>
              <a:rPr lang="en-US" sz="2400" dirty="0" smtClean="0">
                <a:latin typeface="Corbel" charset="0"/>
                <a:ea typeface="MS PGothic" charset="0"/>
              </a:rPr>
              <a:t>Proofreading</a:t>
            </a:r>
          </a:p>
          <a:p>
            <a:pPr lvl="1"/>
            <a:r>
              <a:rPr lang="en-US" sz="2400" dirty="0" smtClean="0">
                <a:latin typeface="Corbel" charset="0"/>
                <a:ea typeface="MS PGothic" charset="0"/>
              </a:rPr>
              <a:t>Run-on sentences</a:t>
            </a:r>
          </a:p>
          <a:p>
            <a:r>
              <a:rPr lang="en-US" sz="2800" dirty="0" smtClean="0">
                <a:latin typeface="Corbel" charset="0"/>
                <a:ea typeface="MS PGothic" charset="0"/>
              </a:rPr>
              <a:t>Independent Practice: essay plan on one Shakespeare’s point of view on violence </a:t>
            </a:r>
            <a:r>
              <a:rPr lang="en-US" sz="2800" u="sng" dirty="0" smtClean="0">
                <a:latin typeface="Corbel" charset="0"/>
                <a:ea typeface="MS PGothic" charset="0"/>
              </a:rPr>
              <a:t>or</a:t>
            </a:r>
            <a:r>
              <a:rPr lang="en-US" sz="2800" dirty="0" smtClean="0">
                <a:latin typeface="Corbel" charset="0"/>
                <a:ea typeface="MS PGothic" charset="0"/>
              </a:rPr>
              <a:t> slavery.  Turn these in by </a:t>
            </a:r>
            <a:r>
              <a:rPr lang="en-US" sz="2800" smtClean="0">
                <a:latin typeface="Corbel" charset="0"/>
                <a:ea typeface="MS PGothic" charset="0"/>
              </a:rPr>
              <a:t>the period end.</a:t>
            </a:r>
            <a:endParaRPr lang="en-US" sz="2800" dirty="0" smtClean="0">
              <a:latin typeface="Corbel" charset="0"/>
              <a:ea typeface="MS PGothic" charset="0"/>
            </a:endParaRPr>
          </a:p>
          <a:p>
            <a:pPr lvl="1"/>
            <a:r>
              <a:rPr lang="en-US" sz="2400" dirty="0" smtClean="0">
                <a:latin typeface="Corbel" charset="0"/>
                <a:ea typeface="MS PGothic" charset="0"/>
              </a:rPr>
              <a:t>Introduction</a:t>
            </a:r>
          </a:p>
          <a:p>
            <a:pPr lvl="1"/>
            <a:r>
              <a:rPr lang="en-US" sz="2400" dirty="0" smtClean="0">
                <a:latin typeface="Corbel" charset="0"/>
                <a:ea typeface="MS PGothic" charset="0"/>
              </a:rPr>
              <a:t>Body (1 paragraph)</a:t>
            </a:r>
          </a:p>
          <a:p>
            <a:pPr lvl="1"/>
            <a:r>
              <a:rPr lang="en-US" sz="2400" dirty="0" smtClean="0">
                <a:latin typeface="Corbel" charset="0"/>
                <a:ea typeface="MS PGothic" charset="0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1263941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9144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ea typeface="MS PGothic" charset="0"/>
              </a:rPr>
              <a:t>Homework: due Oct. 29</a:t>
            </a:r>
            <a:endParaRPr lang="en-US" dirty="0">
              <a:ea typeface="MS PGothic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914400" y="914400"/>
            <a:ext cx="7772400" cy="5791200"/>
          </a:xfrm>
        </p:spPr>
        <p:txBody>
          <a:bodyPr/>
          <a:lstStyle/>
          <a:p>
            <a:r>
              <a:rPr lang="en-US" sz="2800" dirty="0">
                <a:latin typeface="Corbel" charset="0"/>
                <a:ea typeface="MS PGothic" charset="0"/>
              </a:rPr>
              <a:t>Watch the first 10-15 minutes of the play on YouTube at </a:t>
            </a:r>
            <a:r>
              <a:rPr lang="en-US" sz="2800" dirty="0">
                <a:latin typeface="Corbel" charset="0"/>
                <a:ea typeface="MS PGothic" charset="0"/>
                <a:hlinkClick r:id="rId2"/>
              </a:rPr>
              <a:t>https://www.youtube.com/watch?v=93OgyoBsN-c</a:t>
            </a:r>
            <a:r>
              <a:rPr lang="en-US" sz="2800" dirty="0">
                <a:latin typeface="Corbel" charset="0"/>
                <a:ea typeface="MS PGothic" charset="0"/>
              </a:rPr>
              <a:t> and come prepared to class tomorrow to discuss what you liked.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9144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ea typeface="MS PGothic" charset="0"/>
              </a:rPr>
              <a:t>Homework: due Nov. 2</a:t>
            </a:r>
            <a:endParaRPr lang="en-US" dirty="0">
              <a:ea typeface="MS PGothic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914400" y="914400"/>
            <a:ext cx="7772400" cy="5791200"/>
          </a:xfrm>
        </p:spPr>
        <p:txBody>
          <a:bodyPr/>
          <a:lstStyle/>
          <a:p>
            <a:r>
              <a:rPr lang="en-US" sz="2800">
                <a:latin typeface="Corbel" charset="0"/>
                <a:ea typeface="MS PGothic" charset="0"/>
              </a:rPr>
              <a:t>Read the next 10 pages in your independent reading books.</a:t>
            </a:r>
          </a:p>
          <a:p>
            <a:r>
              <a:rPr lang="en-US" sz="2800">
                <a:latin typeface="Corbel" charset="0"/>
                <a:ea typeface="MS PGothic" charset="0"/>
              </a:rPr>
              <a:t>Take at least 2 more QNTs in your reading logs.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9144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ea typeface="MS PGothic" charset="0"/>
              </a:rPr>
              <a:t>Homework: due Nov. 19</a:t>
            </a:r>
            <a:endParaRPr lang="en-US" dirty="0">
              <a:ea typeface="MS PGothic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914400" y="914400"/>
            <a:ext cx="7772400" cy="5791200"/>
          </a:xfrm>
        </p:spPr>
        <p:txBody>
          <a:bodyPr/>
          <a:lstStyle/>
          <a:p>
            <a:r>
              <a:rPr lang="en-US" sz="2800" dirty="0" smtClean="0">
                <a:latin typeface="Corbel" charset="0"/>
                <a:ea typeface="MS PGothic" charset="0"/>
              </a:rPr>
              <a:t>Draft a 1-sentence thesis statement on </a:t>
            </a:r>
            <a:r>
              <a:rPr lang="en-US" sz="2800" u="sng" dirty="0" smtClean="0">
                <a:latin typeface="Corbel" charset="0"/>
                <a:ea typeface="MS PGothic" charset="0"/>
              </a:rPr>
              <a:t>one</a:t>
            </a:r>
            <a:r>
              <a:rPr lang="en-US" sz="2800" dirty="0" smtClean="0">
                <a:latin typeface="Corbel" charset="0"/>
                <a:ea typeface="MS PGothic" charset="0"/>
              </a:rPr>
              <a:t> of the following topics (10 homework points):</a:t>
            </a:r>
          </a:p>
          <a:p>
            <a:pPr lvl="1"/>
            <a:r>
              <a:rPr lang="en-US" sz="2400" dirty="0" smtClean="0">
                <a:latin typeface="Corbel" charset="0"/>
                <a:ea typeface="MS PGothic" charset="0"/>
              </a:rPr>
              <a:t>Shakespeare’s point of view on violence</a:t>
            </a:r>
          </a:p>
          <a:p>
            <a:pPr lvl="1"/>
            <a:r>
              <a:rPr lang="en-US" sz="2400" dirty="0" smtClean="0">
                <a:latin typeface="Corbel" charset="0"/>
                <a:ea typeface="MS PGothic" charset="0"/>
              </a:rPr>
              <a:t>Shakespeare’s point of view on slavery</a:t>
            </a:r>
          </a:p>
          <a:p>
            <a:r>
              <a:rPr lang="en-US" sz="2800" dirty="0" smtClean="0">
                <a:latin typeface="Corbel" charset="0"/>
                <a:ea typeface="MS PGothic" charset="0"/>
              </a:rPr>
              <a:t>Be prepared to support your thesis with at least two specific details from the text.</a:t>
            </a:r>
          </a:p>
          <a:p>
            <a:r>
              <a:rPr lang="en-US" sz="2800" dirty="0" smtClean="0">
                <a:latin typeface="Corbel" charset="0"/>
                <a:ea typeface="MS PGothic" charset="0"/>
              </a:rPr>
              <a:t>Also consider how your introductory and concluding paragraphs.</a:t>
            </a:r>
            <a:endParaRPr lang="en-US" sz="2800" dirty="0">
              <a:latin typeface="Corbe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988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Do Now: Oct. 29</a:t>
            </a: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772400" cy="54864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  <a:ea typeface="MS PGothic" charset="0"/>
                <a:cs typeface="Arial" charset="0"/>
              </a:rPr>
              <a:t>QUIZ </a:t>
            </a:r>
            <a:r>
              <a:rPr lang="en-US" sz="2800" dirty="0">
                <a:latin typeface="Arial" charset="0"/>
                <a:ea typeface="MS PGothic" charset="0"/>
                <a:cs typeface="Arial" charset="0"/>
              </a:rPr>
              <a:t>(10 quiz points): write the setting of </a:t>
            </a:r>
            <a:r>
              <a:rPr lang="en-US" sz="2800" u="sng" dirty="0">
                <a:latin typeface="Arial" charset="0"/>
                <a:ea typeface="MS PGothic" charset="0"/>
                <a:cs typeface="Arial" charset="0"/>
              </a:rPr>
              <a:t>The Tempest</a:t>
            </a:r>
            <a:r>
              <a:rPr lang="en-US" sz="2800" dirty="0">
                <a:latin typeface="Arial" charset="0"/>
                <a:ea typeface="MS PGothic" charset="0"/>
                <a:cs typeface="Arial" charset="0"/>
              </a:rPr>
              <a:t> in the opening scene and name at least 3 characters</a:t>
            </a:r>
            <a:r>
              <a:rPr lang="en-US" sz="2800" dirty="0" smtClean="0">
                <a:latin typeface="Arial" charset="0"/>
                <a:ea typeface="MS PGothic" charset="0"/>
                <a:cs typeface="Arial" charset="0"/>
              </a:rPr>
              <a:t>.</a:t>
            </a:r>
            <a:endParaRPr lang="en-US" sz="2400" dirty="0">
              <a:latin typeface="Corbe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726849"/>
      </p:ext>
    </p:extLst>
  </p:cSld>
  <p:clrMapOvr>
    <a:masterClrMapping/>
  </p:clrMapOvr>
  <p:transition xmlns:p14="http://schemas.microsoft.com/office/powerpoint/2010/main">
    <p:pull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29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Do Now: Oct. 30</a:t>
            </a: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772400" cy="54864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  <a:ea typeface="MS PGothic" charset="0"/>
                <a:cs typeface="Arial" charset="0"/>
              </a:rPr>
              <a:t>In one word, what plot element is used to describe act I of </a:t>
            </a:r>
            <a:r>
              <a:rPr lang="en-US" sz="2800" u="sng" dirty="0" smtClean="0">
                <a:latin typeface="Arial" charset="0"/>
                <a:ea typeface="MS PGothic" charset="0"/>
                <a:cs typeface="Arial" charset="0"/>
              </a:rPr>
              <a:t>The Tempest</a:t>
            </a:r>
            <a:r>
              <a:rPr lang="en-US" sz="2800" dirty="0" smtClean="0">
                <a:latin typeface="Arial" charset="0"/>
                <a:ea typeface="MS PGothic" charset="0"/>
                <a:cs typeface="Arial" charset="0"/>
              </a:rPr>
              <a:t> and what is its purpose?</a:t>
            </a:r>
            <a:r>
              <a:rPr lang="en-US" sz="2800" dirty="0">
                <a:latin typeface="Arial" charset="0"/>
                <a:ea typeface="MS PGothic" charset="0"/>
                <a:cs typeface="Arial" charset="0"/>
              </a:rPr>
              <a:t> </a:t>
            </a:r>
            <a:r>
              <a:rPr lang="en-US" sz="2800" dirty="0" smtClean="0">
                <a:latin typeface="Arial" charset="0"/>
                <a:ea typeface="MS PGothic" charset="0"/>
                <a:cs typeface="Arial" charset="0"/>
              </a:rPr>
              <a:t> Which character’s actions were most productive during the opening act of the play?  Explain.</a:t>
            </a:r>
            <a:endParaRPr lang="en-US" sz="2400" dirty="0" smtClean="0">
              <a:latin typeface="Corbe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723060"/>
      </p:ext>
    </p:extLst>
  </p:cSld>
  <p:clrMapOvr>
    <a:masterClrMapping/>
  </p:clrMapOvr>
  <p:transition xmlns:p14="http://schemas.microsoft.com/office/powerpoint/2010/main">
    <p:pull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29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Now: Nov.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the names of the 6 phases of  </a:t>
            </a:r>
            <a:r>
              <a:rPr lang="en-US" dirty="0" err="1" smtClean="0"/>
              <a:t>Verlin’s</a:t>
            </a:r>
            <a:r>
              <a:rPr lang="en-US" dirty="0" smtClean="0"/>
              <a:t> Shakespeare Study Strategy.</a:t>
            </a:r>
          </a:p>
          <a:p>
            <a:r>
              <a:rPr lang="en-US" dirty="0" smtClean="0"/>
              <a:t>Copy and define “rising action”: actions in act II which build to the climax (act III)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182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Now: Nov.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the names of 3 characters in </a:t>
            </a:r>
            <a:r>
              <a:rPr lang="en-US" u="sng" dirty="0" smtClean="0"/>
              <a:t>The Tempest</a:t>
            </a:r>
            <a:r>
              <a:rPr lang="en-US" dirty="0" smtClean="0"/>
              <a:t> you liked best.</a:t>
            </a:r>
          </a:p>
          <a:p>
            <a:r>
              <a:rPr lang="en-US" dirty="0" smtClean="0"/>
              <a:t>Rank them in order of preference 1-3.</a:t>
            </a:r>
          </a:p>
          <a:p>
            <a:r>
              <a:rPr lang="en-US" dirty="0" smtClean="0"/>
              <a:t>For the first character you ranked, list 3 things which made him a comical character.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788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Now: Nov. </a:t>
            </a:r>
            <a:r>
              <a:rPr lang="en-US" dirty="0"/>
              <a:t>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sarcasm.  How might it contribute to the humor of an otherwise </a:t>
            </a:r>
            <a:r>
              <a:rPr lang="en-US" smtClean="0"/>
              <a:t>unpleasant situation?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775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Now: Nov. 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out your plot outlines through Act II scene 2.  I will now check your notebooks for completeness.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024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Now: Nov. 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Copy the following words and their </a:t>
            </a:r>
            <a:r>
              <a:rPr lang="en-US" dirty="0" err="1" smtClean="0"/>
              <a:t>defintions</a:t>
            </a:r>
            <a:r>
              <a:rPr lang="en-US" dirty="0" smtClean="0"/>
              <a:t> to your notebooks:</a:t>
            </a:r>
          </a:p>
          <a:p>
            <a:pPr lvl="1"/>
            <a:r>
              <a:rPr lang="en-US" dirty="0" smtClean="0"/>
              <a:t>Sarcasm: the use of words that mean the opposite of what you want to say in order to insult.</a:t>
            </a:r>
          </a:p>
          <a:p>
            <a:pPr lvl="1"/>
            <a:r>
              <a:rPr lang="en-US" dirty="0" smtClean="0"/>
              <a:t>Point of view: the author’s position</a:t>
            </a:r>
          </a:p>
          <a:p>
            <a:pPr lvl="1"/>
            <a:r>
              <a:rPr lang="en-US" dirty="0" smtClean="0"/>
              <a:t>Tone: the author’s attitude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558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2232</TotalTime>
  <Words>1240</Words>
  <Application>Microsoft Macintosh PowerPoint</Application>
  <PresentationFormat>On-screen Show (4:3)</PresentationFormat>
  <Paragraphs>143</Paragraphs>
  <Slides>26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Metro</vt:lpstr>
      <vt:lpstr>The tempest</vt:lpstr>
      <vt:lpstr>Do Now: Oct. 27</vt:lpstr>
      <vt:lpstr>Do Now: Oct. 29</vt:lpstr>
      <vt:lpstr>Do Now: Oct. 30</vt:lpstr>
      <vt:lpstr>Do Now: Nov. 4</vt:lpstr>
      <vt:lpstr>Do Now: Nov. 5</vt:lpstr>
      <vt:lpstr>Do Now: Nov. 9</vt:lpstr>
      <vt:lpstr>Do Now: Nov. 12</vt:lpstr>
      <vt:lpstr>Do Now: Nov. 16</vt:lpstr>
      <vt:lpstr>Objectives:</vt:lpstr>
      <vt:lpstr>Objectives:</vt:lpstr>
      <vt:lpstr>Focus Lesson: The Tempest (Oct. 27)</vt:lpstr>
      <vt:lpstr>Focus Lesson: The Tempest (Oct. 29)</vt:lpstr>
      <vt:lpstr>Focus Lesson: The Tempest (Oct. 30)</vt:lpstr>
      <vt:lpstr>Focus Lesson: The Tempest (Nov. 2)</vt:lpstr>
      <vt:lpstr>Focus Lesson: The Tempest (Nov. 2 con’t.)</vt:lpstr>
      <vt:lpstr>Focus Lesson: The Tempest (Nov. 5)</vt:lpstr>
      <vt:lpstr>Focus Lesson: The Tempest (Nov. 9 and 12)</vt:lpstr>
      <vt:lpstr>Focus Lesson: The Tempest (Nov. 9 and 12)</vt:lpstr>
      <vt:lpstr>Focus Lesson: The Tempest (Nov. 16)</vt:lpstr>
      <vt:lpstr>Focus Lesson: The Tempest (Nov. 16)</vt:lpstr>
      <vt:lpstr>Focus Lesson: The Tempest (Nov. 18)</vt:lpstr>
      <vt:lpstr>Focus Lesson: The Tempest (Nov. 19)</vt:lpstr>
      <vt:lpstr>Homework: due Oct. 29</vt:lpstr>
      <vt:lpstr>Homework: due Nov. 2</vt:lpstr>
      <vt:lpstr>Homework: due Nov. 19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excel 2002</dc:title>
  <dc:creator>Jonathan R. Verlin</dc:creator>
  <cp:lastModifiedBy>Jonathan Verlin</cp:lastModifiedBy>
  <cp:revision>191</cp:revision>
  <dcterms:created xsi:type="dcterms:W3CDTF">2011-10-19T14:08:29Z</dcterms:created>
  <dcterms:modified xsi:type="dcterms:W3CDTF">2015-11-13T23:22:25Z</dcterms:modified>
</cp:coreProperties>
</file>