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1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DD73-861A-4D53-BC59-837BA345CAF9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301643-EB79-4229-B7C5-3B4B1CF8FA0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DD73-861A-4D53-BC59-837BA345CAF9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01643-EB79-4229-B7C5-3B4B1CF8FA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DD73-861A-4D53-BC59-837BA345CAF9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01643-EB79-4229-B7C5-3B4B1CF8FA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2BCDD73-861A-4D53-BC59-837BA345CAF9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D301643-EB79-4229-B7C5-3B4B1CF8FA00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DD73-861A-4D53-BC59-837BA345CAF9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01643-EB79-4229-B7C5-3B4B1CF8FA0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DD73-861A-4D53-BC59-837BA345CAF9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01643-EB79-4229-B7C5-3B4B1CF8FA0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01643-EB79-4229-B7C5-3B4B1CF8FA0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DD73-861A-4D53-BC59-837BA345CAF9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DD73-861A-4D53-BC59-837BA345CAF9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01643-EB79-4229-B7C5-3B4B1CF8FA0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DD73-861A-4D53-BC59-837BA345CAF9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01643-EB79-4229-B7C5-3B4B1CF8FA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2BCDD73-861A-4D53-BC59-837BA345CAF9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D301643-EB79-4229-B7C5-3B4B1CF8FA0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DD73-861A-4D53-BC59-837BA345CAF9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301643-EB79-4229-B7C5-3B4B1CF8FA0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2BCDD73-861A-4D53-BC59-837BA345CAF9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D301643-EB79-4229-B7C5-3B4B1CF8FA0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rving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752600"/>
            <a:ext cx="3733800" cy="457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229600" cy="1842868"/>
          </a:xfrm>
        </p:spPr>
        <p:txBody>
          <a:bodyPr/>
          <a:lstStyle/>
          <a:p>
            <a:pPr hangingPunct="0"/>
            <a:r>
              <a:rPr lang="en-US" sz="4000" dirty="0" smtClean="0"/>
              <a:t>Washington Irving:  </a:t>
            </a:r>
            <a:br>
              <a:rPr lang="en-US" sz="4000" dirty="0" smtClean="0"/>
            </a:br>
            <a:r>
              <a:rPr lang="en-US" sz="4000" dirty="0" smtClean="0"/>
              <a:t>“The Devil and Tom Walker”</a:t>
            </a:r>
            <a:br>
              <a:rPr lang="en-US" sz="4000" dirty="0" smtClean="0"/>
            </a:br>
            <a:r>
              <a:rPr lang="en-US" sz="4000" dirty="0" smtClean="0"/>
              <a:t>   1783-1859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67200" y="1447800"/>
            <a:ext cx="4648200" cy="4572000"/>
          </a:xfrm>
        </p:spPr>
        <p:txBody>
          <a:bodyPr/>
          <a:lstStyle/>
          <a:p>
            <a:pPr hangingPunct="0"/>
            <a:r>
              <a:rPr lang="en-US" sz="3200" dirty="0" smtClean="0"/>
              <a:t>Named after George Washington</a:t>
            </a:r>
          </a:p>
          <a:p>
            <a:pPr lvl="0" hangingPunct="0"/>
            <a:r>
              <a:rPr lang="en-US" sz="3200" dirty="0" smtClean="0"/>
              <a:t>He was the first American writer to achieve international recognition.</a:t>
            </a:r>
          </a:p>
          <a:p>
            <a:endParaRPr lang="en-US" dirty="0"/>
          </a:p>
        </p:txBody>
      </p:sp>
      <p:pic>
        <p:nvPicPr>
          <p:cNvPr id="4" name="Picture 3" descr="g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81000"/>
            <a:ext cx="3962400" cy="6096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pPr algn="ctr"/>
            <a:r>
              <a:rPr lang="en-US" dirty="0" smtClean="0"/>
              <a:t>Background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0" y="914400"/>
            <a:ext cx="3505200" cy="5715000"/>
          </a:xfrm>
        </p:spPr>
        <p:txBody>
          <a:bodyPr>
            <a:normAutofit fontScale="92500" lnSpcReduction="10000"/>
          </a:bodyPr>
          <a:lstStyle/>
          <a:p>
            <a:pPr lvl="0" hangingPunct="0"/>
            <a:r>
              <a:rPr lang="en-US" sz="3600" dirty="0" smtClean="0"/>
              <a:t>He was born into a wealthy family; supposed to become a lawyer.</a:t>
            </a:r>
          </a:p>
          <a:p>
            <a:pPr lvl="0" hangingPunct="0"/>
            <a:r>
              <a:rPr lang="en-US" sz="3600" dirty="0" smtClean="0"/>
              <a:t>Spent a great deal of time exploring the Hudson Valley</a:t>
            </a:r>
          </a:p>
          <a:p>
            <a:pPr hangingPunct="0">
              <a:buNone/>
            </a:pPr>
            <a:r>
              <a:rPr lang="en-US" sz="3600" dirty="0" smtClean="0"/>
              <a:t> (setting of many of  his stories)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219200"/>
          </a:xfrm>
        </p:spPr>
        <p:txBody>
          <a:bodyPr/>
          <a:lstStyle/>
          <a:p>
            <a:r>
              <a:rPr lang="en-US" dirty="0" smtClean="0"/>
              <a:t>Background Part II</a:t>
            </a:r>
            <a:endParaRPr lang="en-US" dirty="0"/>
          </a:p>
        </p:txBody>
      </p:sp>
      <p:pic>
        <p:nvPicPr>
          <p:cNvPr id="4" name="Picture 3" descr="irving hous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066800"/>
            <a:ext cx="4826000" cy="518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86200" y="1524000"/>
            <a:ext cx="4800600" cy="4572000"/>
          </a:xfrm>
        </p:spPr>
        <p:txBody>
          <a:bodyPr/>
          <a:lstStyle/>
          <a:p>
            <a:pPr lvl="0"/>
            <a:r>
              <a:rPr lang="en-US" sz="4000" dirty="0" smtClean="0"/>
              <a:t>Many of Irving’s stories, such as “The Legend of Sleepy Hollow” and “Rip Van Winkle” were based on German tales.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86200" y="-152400"/>
            <a:ext cx="4724400" cy="1219200"/>
          </a:xfrm>
        </p:spPr>
        <p:txBody>
          <a:bodyPr/>
          <a:lstStyle/>
          <a:p>
            <a:r>
              <a:rPr lang="en-US" dirty="0" smtClean="0"/>
              <a:t>Irving’s Style:</a:t>
            </a:r>
            <a:endParaRPr lang="en-US" dirty="0"/>
          </a:p>
        </p:txBody>
      </p:sp>
      <p:pic>
        <p:nvPicPr>
          <p:cNvPr id="4" name="Picture 3" descr="sleephollo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514350"/>
            <a:ext cx="3581400" cy="56790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91000" y="1143000"/>
            <a:ext cx="4648200" cy="5181600"/>
          </a:xfrm>
        </p:spPr>
        <p:txBody>
          <a:bodyPr/>
          <a:lstStyle/>
          <a:p>
            <a:r>
              <a:rPr lang="en-US" sz="3200" dirty="0" smtClean="0"/>
              <a:t>  “The Devil and Tom Walker” is based on the Faust legend.  </a:t>
            </a:r>
          </a:p>
          <a:p>
            <a:r>
              <a:rPr lang="en-US" sz="3200" dirty="0" smtClean="0"/>
              <a:t>Dates back to 1500s.  </a:t>
            </a:r>
          </a:p>
          <a:p>
            <a:r>
              <a:rPr lang="en-US" sz="3200" dirty="0" smtClean="0"/>
              <a:t>An astrologer Dr. Faust sells his soul to the devil in exchange for power and money.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0" y="-228600"/>
            <a:ext cx="3810000" cy="1219200"/>
          </a:xfrm>
        </p:spPr>
        <p:txBody>
          <a:bodyPr/>
          <a:lstStyle/>
          <a:p>
            <a:pPr algn="r"/>
            <a:r>
              <a:rPr lang="en-US" dirty="0" smtClean="0"/>
              <a:t>Faust Legend:</a:t>
            </a:r>
            <a:endParaRPr lang="en-US" dirty="0"/>
          </a:p>
        </p:txBody>
      </p:sp>
      <p:pic>
        <p:nvPicPr>
          <p:cNvPr id="4" name="Picture 3" descr="faus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304800"/>
            <a:ext cx="3733800" cy="609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pook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219200"/>
            <a:ext cx="3600450" cy="495300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91000" y="1066800"/>
            <a:ext cx="4648200" cy="5029200"/>
          </a:xfrm>
        </p:spPr>
        <p:txBody>
          <a:bodyPr>
            <a:normAutofit fontScale="92500"/>
          </a:bodyPr>
          <a:lstStyle/>
          <a:p>
            <a:pPr hangingPunct="0"/>
            <a:r>
              <a:rPr lang="en-US" sz="3200" i="1" dirty="0" smtClean="0"/>
              <a:t>Third person omniscient point of view:</a:t>
            </a:r>
            <a:r>
              <a:rPr lang="en-US" sz="3200" dirty="0" smtClean="0"/>
              <a:t>  all knowing narrator relates the events of the story.</a:t>
            </a:r>
          </a:p>
          <a:p>
            <a:pPr lvl="0" hangingPunct="0"/>
            <a:r>
              <a:rPr lang="en-US" sz="3200" dirty="0" smtClean="0"/>
              <a:t>Knows characters inner most thoughts and feeling</a:t>
            </a:r>
          </a:p>
          <a:p>
            <a:pPr lvl="0" hangingPunct="0"/>
            <a:r>
              <a:rPr lang="en-US" sz="3200" dirty="0" smtClean="0"/>
              <a:t>Stands outside the action</a:t>
            </a:r>
          </a:p>
          <a:p>
            <a:pPr lvl="0" hangingPunct="0"/>
            <a:r>
              <a:rPr lang="en-US" sz="3200" dirty="0" smtClean="0"/>
              <a:t>Comments about events in the story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Literary Analysis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81400" y="990600"/>
            <a:ext cx="5105400" cy="5562600"/>
          </a:xfrm>
        </p:spPr>
        <p:txBody>
          <a:bodyPr>
            <a:normAutofit/>
          </a:bodyPr>
          <a:lstStyle/>
          <a:p>
            <a:pPr hangingPunct="0"/>
            <a:r>
              <a:rPr lang="en-US" sz="2800" i="1" dirty="0" smtClean="0"/>
              <a:t>Characterization</a:t>
            </a:r>
            <a:r>
              <a:rPr lang="en-US" sz="2800" dirty="0" smtClean="0"/>
              <a:t>:  creating and developing a character.</a:t>
            </a:r>
          </a:p>
          <a:p>
            <a:pPr hangingPunct="0"/>
            <a:r>
              <a:rPr lang="en-US" sz="2800" dirty="0" smtClean="0"/>
              <a:t>a. direct characterization: writer states what a character is like</a:t>
            </a:r>
          </a:p>
          <a:p>
            <a:pPr hangingPunct="0"/>
            <a:r>
              <a:rPr lang="en-US" sz="2800" dirty="0" smtClean="0"/>
              <a:t>b. indirect characterization: reveals traits through the characters thoughts and actions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3962400" cy="762000"/>
          </a:xfrm>
        </p:spPr>
        <p:txBody>
          <a:bodyPr/>
          <a:lstStyle/>
          <a:p>
            <a:r>
              <a:rPr lang="en-US" dirty="0" smtClean="0"/>
              <a:t>Literary Analysis:</a:t>
            </a:r>
            <a:endParaRPr lang="en-US" dirty="0"/>
          </a:p>
        </p:txBody>
      </p:sp>
      <p:pic>
        <p:nvPicPr>
          <p:cNvPr id="4" name="Picture 3" descr="eyes1-1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752600"/>
            <a:ext cx="3200400" cy="4038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38600" y="990600"/>
            <a:ext cx="4572000" cy="4572000"/>
          </a:xfrm>
        </p:spPr>
        <p:txBody>
          <a:bodyPr/>
          <a:lstStyle/>
          <a:p>
            <a:pPr hangingPunct="0"/>
            <a:r>
              <a:rPr lang="en-US" sz="2800" dirty="0" smtClean="0"/>
              <a:t>Inferring cultural attitudes. ( what a certain cultural group believed and did)</a:t>
            </a:r>
          </a:p>
          <a:p>
            <a:pPr hangingPunct="0"/>
            <a:r>
              <a:rPr lang="en-US" sz="2800" dirty="0" smtClean="0"/>
              <a:t>Irving suggests the attitudes through descriptive details, comments, and dialogue. (Puritans)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81000"/>
            <a:ext cx="38862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Reading Strategy</a:t>
            </a:r>
            <a:endParaRPr lang="en-US" dirty="0"/>
          </a:p>
        </p:txBody>
      </p:sp>
      <p:pic>
        <p:nvPicPr>
          <p:cNvPr id="4" name="Content Placeholder 3" descr="Purit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066800"/>
            <a:ext cx="3571875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4600" y="457200"/>
            <a:ext cx="4419600" cy="1676400"/>
          </a:xfrm>
        </p:spPr>
        <p:txBody>
          <a:bodyPr>
            <a:normAutofit/>
          </a:bodyPr>
          <a:lstStyle/>
          <a:p>
            <a:pPr hangingPunct="0">
              <a:buNone/>
            </a:pPr>
            <a:r>
              <a:rPr lang="en-US" dirty="0" smtClean="0"/>
              <a:t>The Devil and Tom Walker”</a:t>
            </a:r>
          </a:p>
          <a:p>
            <a:pPr hangingPunct="0"/>
            <a:r>
              <a:rPr lang="en-US" dirty="0" smtClean="0"/>
              <a:t> New England</a:t>
            </a:r>
          </a:p>
          <a:p>
            <a:pPr hangingPunct="0"/>
            <a:r>
              <a:rPr lang="en-US" dirty="0" smtClean="0"/>
              <a:t>1700’s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81000"/>
            <a:ext cx="28194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Setting</a:t>
            </a:r>
            <a:endParaRPr lang="en-US" dirty="0"/>
          </a:p>
        </p:txBody>
      </p:sp>
      <p:pic>
        <p:nvPicPr>
          <p:cNvPr id="4" name="Picture 3" descr="devilandto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1981200"/>
            <a:ext cx="6400800" cy="441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239</TotalTime>
  <Words>243</Words>
  <Application>Microsoft Macintosh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Paper</vt:lpstr>
      <vt:lpstr>Washington Irving:   “The Devil and Tom Walker”    1783-1859 </vt:lpstr>
      <vt:lpstr>Background</vt:lpstr>
      <vt:lpstr>Background Part II</vt:lpstr>
      <vt:lpstr>Irving’s Style:</vt:lpstr>
      <vt:lpstr>Faust Legend:</vt:lpstr>
      <vt:lpstr>Literary Analysis: </vt:lpstr>
      <vt:lpstr>Literary Analysis:</vt:lpstr>
      <vt:lpstr>Reading Strategy</vt:lpstr>
      <vt:lpstr>Setting</vt:lpstr>
    </vt:vector>
  </TitlesOfParts>
  <Company>TPS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Washington Irving:  “The Devil and Tom Walker” 1783-1859 </dc:title>
  <dc:creator>Taunton Public Schools</dc:creator>
  <cp:lastModifiedBy>Jonathan Verlin</cp:lastModifiedBy>
  <cp:revision>14</cp:revision>
  <dcterms:created xsi:type="dcterms:W3CDTF">2011-10-07T14:22:35Z</dcterms:created>
  <dcterms:modified xsi:type="dcterms:W3CDTF">2015-11-11T01:43:36Z</dcterms:modified>
</cp:coreProperties>
</file>