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8C22DEB-D250-41B5-AACF-A93552F5DF1B}" type="datetime1">
              <a:rPr lang="en-US"/>
              <a:pPr/>
              <a:t>9/8/2014</a:t>
            </a:fld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824FB85-C5A2-4B2D-8C50-C069AD65E5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2995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Calibri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Calibri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1BF9BC-55E2-4FC0-84EB-B7179C98AB4A}" type="datetime1">
              <a:rPr lang="en-US"/>
              <a:pPr/>
              <a:t>9/8/2014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B1F7A4-90EB-4865-9829-E7E6366D8E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4DAA56-6BAE-4CE4-B6CD-522C854762BE}" type="datetime1">
              <a:rPr lang="en-US"/>
              <a:pPr/>
              <a:t>9/8/2014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CC0B55-274A-4834-A7B6-62A392A83A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AECE67-F374-43FC-944E-18E8A09FBF10}" type="datetime1">
              <a:rPr lang="en-US"/>
              <a:pPr/>
              <a:t>9/8/2014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93DF45-F233-4676-90B6-31AE5CC23F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9D0816-A47D-4FA0-A0F3-D6E10EDD4EE2}" type="datetime1">
              <a:rPr lang="en-US"/>
              <a:pPr/>
              <a:t>9/8/2014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B55CD8-EDCD-4913-9805-A07FFC3639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A356E5-0BF8-4980-A818-F5E87769AE75}" type="datetime1">
              <a:rPr lang="en-US"/>
              <a:pPr/>
              <a:t>9/8/2014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899EC0-FA3D-49F1-9132-DAB116DB7C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B5434B-0CDF-4716-B687-E77CD172A99F}" type="datetime1">
              <a:rPr lang="en-US"/>
              <a:pPr/>
              <a:t>9/8/2014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3157E-02B2-43CB-84ED-DDE271BAA6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5DD4169-A396-4BC8-8A09-E09FA8FDAC36}" type="datetime1">
              <a:rPr lang="en-US"/>
              <a:pPr/>
              <a:t>9/8/2014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43DDBE-4EBB-4881-8B15-4AE53229A8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6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chemeClr val="tx2"/>
                </a:solidFill>
                <a:latin typeface="Corbel" pitchFamily="-106" charset="0"/>
              </a:defRPr>
            </a:lvl1pPr>
          </a:lstStyle>
          <a:p>
            <a:fld id="{8E3359B1-1C9D-47E8-8262-42CCD98BA66E}" type="datetime1">
              <a:rPr lang="en-US"/>
              <a:pPr/>
              <a:t>9/8/2014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  <a:latin typeface="Corbel" pitchFamily="-106" charset="0"/>
              </a:defRPr>
            </a:lvl1pPr>
          </a:lstStyle>
          <a:p>
            <a:fld id="{C6DE4081-4F2E-4CF2-AA2E-A8E57CE37F39}" type="slidenum">
              <a:rPr lang="en-US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  <a:ea typeface="ＭＳ Ｐゴシック" pitchFamily="-1" charset="-128"/>
          <a:cs typeface="ＭＳ Ｐゴシック" pitchFamily="-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  <a:ea typeface="ＭＳ Ｐゴシック" pitchFamily="-1" charset="-128"/>
          <a:cs typeface="ＭＳ Ｐゴシック" pitchFamily="-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  <a:ea typeface="ＭＳ Ｐゴシック" pitchFamily="-1" charset="-128"/>
          <a:cs typeface="ＭＳ Ｐゴシック" pitchFamily="-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  <a:ea typeface="ＭＳ Ｐゴシック" pitchFamily="-1" charset="-128"/>
          <a:cs typeface="ＭＳ Ｐゴシック" pitchFamily="-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</p:titleStyle>
    <p:bodyStyle>
      <a:lvl1pPr marL="411163" indent="-342900" algn="l" rtl="0" eaLnBrk="0" fontAlgn="base" hangingPunct="0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-106" charset="2"/>
        <a:buChar char=""/>
        <a:defRPr sz="3000" kern="120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39775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-106" charset="2"/>
        <a:buChar char=""/>
        <a:defRPr sz="26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-106" charset="2"/>
        <a:buChar char=""/>
        <a:defRPr sz="24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260475" indent="-22860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3" pitchFamily="-106" charset="2"/>
        <a:buChar char=""/>
        <a:defRPr sz="22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1481138" indent="-2095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2" pitchFamily="-106" charset="2"/>
        <a:buChar char=""/>
        <a:defRPr sz="20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  <a:ea typeface="+mj-ea"/>
                <a:cs typeface="+mj-cs"/>
              </a:rPr>
              <a:t>Make your voice heard!</a:t>
            </a:r>
            <a:endParaRPr lang="en-US" dirty="0">
              <a:solidFill>
                <a:schemeClr val="tx2">
                  <a:satMod val="20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10243" name="Subtitle 2"/>
          <p:cNvSpPr>
            <a:spLocks noGrp="1"/>
          </p:cNvSpPr>
          <p:nvPr>
            <p:ph type="subTitle" idx="1"/>
          </p:nvPr>
        </p:nvSpPr>
        <p:spPr>
          <a:xfrm>
            <a:off x="914400" y="2835275"/>
            <a:ext cx="7772400" cy="1508125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dirty="0" smtClean="0">
                <a:ea typeface="ＭＳ Ｐゴシック" pitchFamily="-106" charset="-128"/>
              </a:rPr>
              <a:t>Mr. Verlin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>
                <a:ea typeface="ＭＳ Ｐゴシック" pitchFamily="-106" charset="-128"/>
              </a:rPr>
              <a:t>South Philadelphia High School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>
                <a:ea typeface="ＭＳ Ｐゴシック" pitchFamily="-106" charset="-128"/>
              </a:rPr>
              <a:t>September </a:t>
            </a:r>
            <a:r>
              <a:rPr lang="en-US" dirty="0">
                <a:ea typeface="ＭＳ Ｐゴシック" pitchFamily="-106" charset="-128"/>
              </a:rPr>
              <a:t>9</a:t>
            </a:r>
            <a:r>
              <a:rPr lang="en-US" dirty="0" smtClean="0">
                <a:ea typeface="ＭＳ Ｐゴシック" pitchFamily="-106" charset="-128"/>
              </a:rPr>
              <a:t>,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>
                <a:ea typeface="ＭＳ Ｐゴシック" pitchFamily="-106" charset="-128"/>
              </a:rPr>
              <a:t>Preliminaries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914400" y="1219200"/>
            <a:ext cx="7772400" cy="54864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06" charset="-128"/>
              </a:rPr>
              <a:t>Pre-class </a:t>
            </a:r>
            <a:r>
              <a:rPr lang="en-US" dirty="0" smtClean="0">
                <a:ea typeface="ＭＳ Ｐゴシック" pitchFamily="-106" charset="-128"/>
              </a:rPr>
              <a:t>(</a:t>
            </a:r>
            <a:r>
              <a:rPr lang="en-US" dirty="0" smtClean="0">
                <a:ea typeface="ＭＳ Ｐゴシック" pitchFamily="-106" charset="-128"/>
              </a:rPr>
              <a:t>5</a:t>
            </a:r>
            <a:r>
              <a:rPr lang="en-US" dirty="0" smtClean="0">
                <a:ea typeface="ＭＳ Ｐゴシック" pitchFamily="-106" charset="-128"/>
              </a:rPr>
              <a:t> homework </a:t>
            </a:r>
            <a:r>
              <a:rPr lang="en-US" dirty="0" smtClean="0">
                <a:ea typeface="ＭＳ Ｐゴシック" pitchFamily="-106" charset="-128"/>
              </a:rPr>
              <a:t>points</a:t>
            </a:r>
            <a:r>
              <a:rPr lang="en-US" dirty="0" smtClean="0">
                <a:ea typeface="ＭＳ Ｐゴシック" pitchFamily="-106" charset="-128"/>
              </a:rPr>
              <a:t>): take out your newspaper articles so I can check them.</a:t>
            </a:r>
            <a:endParaRPr lang="en-US" dirty="0" smtClean="0">
              <a:ea typeface="ＭＳ Ｐゴシック" pitchFamily="-106" charset="-128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2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mtClean="0">
                <a:ea typeface="ＭＳ Ｐゴシック" pitchFamily="-106" charset="-128"/>
              </a:rPr>
              <a:t>Objectives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-106" charset="-128"/>
              </a:rPr>
              <a:t>Be able to </a:t>
            </a:r>
            <a:r>
              <a:rPr lang="en-US" dirty="0" smtClean="0">
                <a:ea typeface="ＭＳ Ｐゴシック" pitchFamily="-106" charset="-128"/>
              </a:rPr>
              <a:t>identify </a:t>
            </a:r>
            <a:r>
              <a:rPr lang="en-US" dirty="0" smtClean="0">
                <a:ea typeface="ＭＳ Ｐゴシック" pitchFamily="-106" charset="-128"/>
              </a:rPr>
              <a:t>an issue you feel strongly about.</a:t>
            </a:r>
          </a:p>
          <a:p>
            <a:r>
              <a:rPr lang="en-US" dirty="0" smtClean="0">
                <a:ea typeface="ＭＳ Ｐゴシック" pitchFamily="-106" charset="-128"/>
              </a:rPr>
              <a:t>Be able to </a:t>
            </a:r>
            <a:r>
              <a:rPr lang="en-US" dirty="0" smtClean="0">
                <a:ea typeface="ＭＳ Ｐゴシック" pitchFamily="-106" charset="-128"/>
              </a:rPr>
              <a:t>write </a:t>
            </a:r>
            <a:r>
              <a:rPr lang="en-US" dirty="0" smtClean="0">
                <a:ea typeface="ＭＳ Ｐゴシック" pitchFamily="-106" charset="-128"/>
              </a:rPr>
              <a:t>a thesis </a:t>
            </a:r>
            <a:r>
              <a:rPr lang="en-US" dirty="0" smtClean="0">
                <a:ea typeface="ＭＳ Ｐゴシック" pitchFamily="-106" charset="-128"/>
              </a:rPr>
              <a:t>statement </a:t>
            </a:r>
            <a:r>
              <a:rPr lang="en-US" dirty="0" smtClean="0">
                <a:ea typeface="ＭＳ Ｐゴシック" pitchFamily="-106" charset="-128"/>
              </a:rPr>
              <a:t>using the T5WS writing strategy</a:t>
            </a:r>
            <a:r>
              <a:rPr lang="en-US" dirty="0" smtClean="0">
                <a:ea typeface="ＭＳ Ｐゴシック" pitchFamily="-106" charset="-128"/>
              </a:rPr>
              <a:t>.</a:t>
            </a:r>
            <a:endParaRPr lang="en-US" dirty="0" smtClean="0">
              <a:ea typeface="ＭＳ Ｐゴシック" pitchFamily="-106" charset="-128"/>
            </a:endParaRPr>
          </a:p>
          <a:p>
            <a:r>
              <a:rPr lang="en-US" dirty="0" smtClean="0">
                <a:ea typeface="ＭＳ Ｐゴシック" pitchFamily="-106" charset="-128"/>
              </a:rPr>
              <a:t>Be able to explain your point of view in the form of a short letter.</a:t>
            </a:r>
          </a:p>
          <a:p>
            <a:r>
              <a:rPr lang="en-US" dirty="0" smtClean="0">
                <a:solidFill>
                  <a:srgbClr val="FF0000"/>
                </a:solidFill>
                <a:ea typeface="ＭＳ Ｐゴシック" pitchFamily="-106" charset="-128"/>
              </a:rPr>
              <a:t>Be able to have that letter published.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mtClean="0">
                <a:ea typeface="ＭＳ Ｐゴシック" pitchFamily="-106" charset="-128"/>
              </a:rPr>
              <a:t>Focus Lesson: …</a:t>
            </a:r>
            <a:r>
              <a:rPr lang="en-US" u="sng" smtClean="0">
                <a:ea typeface="ＭＳ Ｐゴシック" pitchFamily="-106" charset="-128"/>
              </a:rPr>
              <a:t>Your</a:t>
            </a:r>
            <a:r>
              <a:rPr lang="en-US" smtClean="0">
                <a:ea typeface="ＭＳ Ｐゴシック" pitchFamily="-106" charset="-128"/>
              </a:rPr>
              <a:t> Voice…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772400" cy="5105400"/>
          </a:xfrm>
        </p:spPr>
        <p:txBody>
          <a:bodyPr/>
          <a:lstStyle/>
          <a:p>
            <a:r>
              <a:rPr lang="en-US" dirty="0" smtClean="0">
                <a:ea typeface="ＭＳ Ｐゴシック" pitchFamily="-106" charset="-128"/>
              </a:rPr>
              <a:t>Thesis Statements: T5W Strategy</a:t>
            </a:r>
          </a:p>
          <a:p>
            <a:pPr lvl="1"/>
            <a:r>
              <a:rPr lang="en-US" dirty="0" smtClean="0">
                <a:ea typeface="ＭＳ Ｐゴシック" pitchFamily="-106" charset="-128"/>
              </a:rPr>
              <a:t>Topic</a:t>
            </a:r>
          </a:p>
          <a:p>
            <a:pPr lvl="1"/>
            <a:r>
              <a:rPr lang="en-US" dirty="0" smtClean="0">
                <a:ea typeface="ＭＳ Ｐゴシック" pitchFamily="-106" charset="-128"/>
              </a:rPr>
              <a:t>5 </a:t>
            </a:r>
            <a:r>
              <a:rPr lang="en-US" dirty="0" err="1" smtClean="0">
                <a:ea typeface="ＭＳ Ｐゴシック" pitchFamily="-106" charset="-128"/>
              </a:rPr>
              <a:t>Ws</a:t>
            </a:r>
            <a:r>
              <a:rPr lang="en-US" dirty="0" smtClean="0">
                <a:ea typeface="ＭＳ Ｐゴシック" pitchFamily="-106" charset="-128"/>
              </a:rPr>
              <a:t> (and 1 H)</a:t>
            </a:r>
          </a:p>
          <a:p>
            <a:pPr lvl="1"/>
            <a:r>
              <a:rPr lang="en-US" dirty="0" smtClean="0">
                <a:ea typeface="ＭＳ Ｐゴシック" pitchFamily="-106" charset="-128"/>
              </a:rPr>
              <a:t>Sentence Formation</a:t>
            </a:r>
          </a:p>
          <a:p>
            <a:r>
              <a:rPr lang="en-US" dirty="0" smtClean="0">
                <a:ea typeface="ＭＳ Ｐゴシック" pitchFamily="-106" charset="-128"/>
              </a:rPr>
              <a:t>Read </a:t>
            </a:r>
            <a:r>
              <a:rPr lang="en-US" dirty="0" smtClean="0">
                <a:ea typeface="ＭＳ Ｐゴシック" pitchFamily="-106" charset="-128"/>
              </a:rPr>
              <a:t>“Little girl was shot</a:t>
            </a:r>
            <a:r>
              <a:rPr lang="en-US" dirty="0" smtClean="0">
                <a:ea typeface="ＭＳ Ｐゴシック" pitchFamily="-106" charset="-128"/>
              </a:rPr>
              <a:t>…”</a:t>
            </a:r>
          </a:p>
          <a:p>
            <a:pPr lvl="1"/>
            <a:r>
              <a:rPr lang="en-US" dirty="0" smtClean="0">
                <a:ea typeface="ＭＳ Ｐゴシック" pitchFamily="-106" charset="-128"/>
              </a:rPr>
              <a:t>Small groups</a:t>
            </a:r>
          </a:p>
          <a:p>
            <a:pPr lvl="1"/>
            <a:r>
              <a:rPr lang="en-US" dirty="0" smtClean="0">
                <a:ea typeface="ＭＳ Ｐゴシック" pitchFamily="-106" charset="-128"/>
              </a:rPr>
              <a:t>Independently</a:t>
            </a:r>
          </a:p>
          <a:p>
            <a:r>
              <a:rPr lang="en-US" dirty="0" smtClean="0">
                <a:ea typeface="ＭＳ Ｐゴシック" pitchFamily="-106" charset="-128"/>
              </a:rPr>
              <a:t>Write a thesis statement using the T5WS strategy.</a:t>
            </a:r>
            <a:endParaRPr lang="en-US" dirty="0" smtClean="0">
              <a:ea typeface="ＭＳ Ｐゴシック" pitchFamily="-106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mtClean="0">
                <a:ea typeface="ＭＳ Ｐゴシック" pitchFamily="-106" charset="-128"/>
              </a:rPr>
              <a:t>Focus Lesson: …</a:t>
            </a:r>
            <a:r>
              <a:rPr lang="en-US" u="sng" smtClean="0">
                <a:ea typeface="ＭＳ Ｐゴシック" pitchFamily="-106" charset="-128"/>
              </a:rPr>
              <a:t>Your</a:t>
            </a:r>
            <a:r>
              <a:rPr lang="en-US" smtClean="0">
                <a:ea typeface="ＭＳ Ｐゴシック" pitchFamily="-106" charset="-128"/>
              </a:rPr>
              <a:t> Voice…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-106" charset="-128"/>
              </a:rPr>
              <a:t>Listen to my letter “Corrosive Culture of Silence” read aloud.</a:t>
            </a:r>
          </a:p>
          <a:p>
            <a:r>
              <a:rPr lang="en-US" smtClean="0">
                <a:ea typeface="ＭＳ Ｐゴシック" pitchFamily="-106" charset="-128"/>
              </a:rPr>
              <a:t>How to write a letter in 2 easy steps:</a:t>
            </a:r>
          </a:p>
          <a:p>
            <a:pPr lvl="1"/>
            <a:r>
              <a:rPr lang="en-US" smtClean="0">
                <a:ea typeface="ＭＳ Ｐゴシック" pitchFamily="-106" charset="-128"/>
              </a:rPr>
              <a:t>State the problem.</a:t>
            </a:r>
          </a:p>
          <a:p>
            <a:pPr lvl="1"/>
            <a:r>
              <a:rPr lang="en-US" smtClean="0">
                <a:ea typeface="ＭＳ Ｐゴシック" pitchFamily="-106" charset="-128"/>
              </a:rPr>
              <a:t>State the solution.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mtClean="0">
                <a:ea typeface="ＭＳ Ｐゴシック" pitchFamily="-106" charset="-128"/>
              </a:rPr>
              <a:t>Homework: Letter to Editor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-106" charset="-128"/>
              </a:rPr>
              <a:t>Due 9/19 for 50 project points.</a:t>
            </a:r>
          </a:p>
          <a:p>
            <a:r>
              <a:rPr lang="en-US" smtClean="0">
                <a:ea typeface="ＭＳ Ｐゴシック" pitchFamily="-106" charset="-128"/>
              </a:rPr>
              <a:t>Read either the </a:t>
            </a:r>
            <a:r>
              <a:rPr lang="en-US" u="sng" smtClean="0">
                <a:ea typeface="ＭＳ Ｐゴシック" pitchFamily="-106" charset="-128"/>
              </a:rPr>
              <a:t>Inquirer</a:t>
            </a:r>
            <a:r>
              <a:rPr lang="en-US" smtClean="0">
                <a:ea typeface="ＭＳ Ｐゴシック" pitchFamily="-106" charset="-128"/>
              </a:rPr>
              <a:t> or </a:t>
            </a:r>
            <a:r>
              <a:rPr lang="en-US" u="sng" smtClean="0">
                <a:ea typeface="ＭＳ Ｐゴシック" pitchFamily="-106" charset="-128"/>
              </a:rPr>
              <a:t>Daily News</a:t>
            </a:r>
            <a:r>
              <a:rPr lang="en-US" smtClean="0">
                <a:ea typeface="ＭＳ Ｐゴシック" pitchFamily="-106" charset="-128"/>
              </a:rPr>
              <a:t> over the next few days.</a:t>
            </a:r>
          </a:p>
          <a:p>
            <a:r>
              <a:rPr lang="en-US" smtClean="0">
                <a:ea typeface="ＭＳ Ｐゴシック" pitchFamily="-106" charset="-128"/>
              </a:rPr>
              <a:t>Find a story you feel strongly about.</a:t>
            </a:r>
          </a:p>
          <a:p>
            <a:r>
              <a:rPr lang="en-US" smtClean="0">
                <a:ea typeface="ＭＳ Ｐゴシック" pitchFamily="-106" charset="-128"/>
              </a:rPr>
              <a:t>Write a draft letter to the editor (150 words max.)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198</TotalTime>
  <Words>207</Words>
  <Application>Microsoft Office PowerPoint</Application>
  <PresentationFormat>On-screen Show (4:3)</PresentationFormat>
  <Paragraphs>30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Metro</vt:lpstr>
      <vt:lpstr>Make your voice heard!</vt:lpstr>
      <vt:lpstr>Preliminaries</vt:lpstr>
      <vt:lpstr>Objectives</vt:lpstr>
      <vt:lpstr>Focus Lesson: …Your Voice…</vt:lpstr>
      <vt:lpstr>Focus Lesson: …Your Voice…</vt:lpstr>
      <vt:lpstr>Homework: Letter to Editor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excel 2002</dc:title>
  <dc:creator>Jonathan R. Verlin</dc:creator>
  <cp:lastModifiedBy>Jonathan R. Verlin</cp:lastModifiedBy>
  <cp:revision>36</cp:revision>
  <dcterms:created xsi:type="dcterms:W3CDTF">2012-09-10T02:29:45Z</dcterms:created>
  <dcterms:modified xsi:type="dcterms:W3CDTF">2014-09-08T13:17:13Z</dcterms:modified>
</cp:coreProperties>
</file>