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wmf" ContentType="image/x-w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</p:sldMasterIdLst>
  <p:notesMasterIdLst>
    <p:notesMasterId r:id="rId48"/>
  </p:notesMasterIdLst>
  <p:handoutMasterIdLst>
    <p:handoutMasterId r:id="rId49"/>
  </p:handoutMasterIdLst>
  <p:sldIdLst>
    <p:sldId id="285" r:id="rId9"/>
    <p:sldId id="294" r:id="rId10"/>
    <p:sldId id="312" r:id="rId11"/>
    <p:sldId id="313" r:id="rId12"/>
    <p:sldId id="274" r:id="rId13"/>
    <p:sldId id="370" r:id="rId14"/>
    <p:sldId id="324" r:id="rId15"/>
    <p:sldId id="345" r:id="rId16"/>
    <p:sldId id="275" r:id="rId17"/>
    <p:sldId id="371" r:id="rId18"/>
    <p:sldId id="297" r:id="rId19"/>
    <p:sldId id="325" r:id="rId20"/>
    <p:sldId id="292" r:id="rId21"/>
    <p:sldId id="298" r:id="rId22"/>
    <p:sldId id="334" r:id="rId23"/>
    <p:sldId id="335" r:id="rId24"/>
    <p:sldId id="365" r:id="rId25"/>
    <p:sldId id="336" r:id="rId26"/>
    <p:sldId id="337" r:id="rId27"/>
    <p:sldId id="366" r:id="rId28"/>
    <p:sldId id="346" r:id="rId29"/>
    <p:sldId id="347" r:id="rId30"/>
    <p:sldId id="367" r:id="rId31"/>
    <p:sldId id="348" r:id="rId32"/>
    <p:sldId id="349" r:id="rId33"/>
    <p:sldId id="362" r:id="rId34"/>
    <p:sldId id="350" r:id="rId35"/>
    <p:sldId id="356" r:id="rId36"/>
    <p:sldId id="369" r:id="rId37"/>
    <p:sldId id="372" r:id="rId38"/>
    <p:sldId id="333" r:id="rId39"/>
    <p:sldId id="332" r:id="rId40"/>
    <p:sldId id="293" r:id="rId41"/>
    <p:sldId id="323" r:id="rId42"/>
    <p:sldId id="373" r:id="rId43"/>
    <p:sldId id="338" r:id="rId44"/>
    <p:sldId id="330" r:id="rId45"/>
    <p:sldId id="374" r:id="rId46"/>
    <p:sldId id="331" r:id="rId47"/>
  </p:sldIdLst>
  <p:sldSz cx="9144000" cy="6858000" type="screen4x3"/>
  <p:notesSz cx="70866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12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12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12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12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12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12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12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12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12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406"/>
    <a:srgbClr val="FF9900"/>
    <a:srgbClr val="FFFF99"/>
    <a:srgbClr val="FFFF66"/>
    <a:srgbClr val="FF9933"/>
    <a:srgbClr val="CCCCCC"/>
    <a:srgbClr val="2FAB9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1" autoAdjust="0"/>
    <p:restoredTop sz="95051" autoAdjust="0"/>
  </p:normalViewPr>
  <p:slideViewPr>
    <p:cSldViewPr>
      <p:cViewPr>
        <p:scale>
          <a:sx n="75" d="100"/>
          <a:sy n="75" d="100"/>
        </p:scale>
        <p:origin x="-3760" y="-1504"/>
      </p:cViewPr>
      <p:guideLst>
        <p:guide orient="horz" pos="3696"/>
        <p:guide orient="horz" pos="912"/>
        <p:guide orient="horz" pos="1440"/>
        <p:guide pos="336"/>
        <p:guide pos="4896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>
              <a:defRPr sz="1200"/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/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>
              <a:defRPr sz="1200"/>
            </a:lvl1pPr>
          </a:lstStyle>
          <a:p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/>
            </a:lvl1pPr>
          </a:lstStyle>
          <a:p>
            <a:fld id="{2E520542-4C58-4B9B-9045-1913E9483D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7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16425"/>
            <a:ext cx="56705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/>
            </a:lvl1pPr>
          </a:lstStyle>
          <a:p>
            <a:fld id="{F13EBDAA-A029-481B-AECF-CEBECF74BB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83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2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2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2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2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2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5D5F-BDE8-4EA9-A99F-5DA1F78AE1BF}" type="slidenum">
              <a:rPr lang="en-US"/>
              <a:pPr/>
              <a:t>1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A972C-FB4F-4997-90D2-0AC0D6FC356B}" type="slidenum">
              <a:rPr lang="en-US"/>
              <a:pPr/>
              <a:t>10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5F9C8-CC94-4C91-95B0-442362AAAC3B}" type="slidenum">
              <a:rPr lang="en-US"/>
              <a:pPr/>
              <a:t>11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347A00-A044-400F-A155-0BD590861B8A}" type="slidenum">
              <a:rPr lang="en-US"/>
              <a:pPr/>
              <a:t>12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D7547-B65E-4AF5-A9EB-35347D3B4D21}" type="slidenum">
              <a:rPr lang="en-US"/>
              <a:pPr/>
              <a:t>13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/>
          </a:p>
          <a:p>
            <a:pPr marL="228600" indent="-228600"/>
            <a:endParaRPr lang="en-US"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E4E0D-BDB0-43D0-91D2-DADAE3CB68B6}" type="slidenum">
              <a:rPr lang="en-US"/>
              <a:pPr/>
              <a:t>14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4281BB-3D85-49F0-B172-B52ACB206C91}" type="slidenum">
              <a:rPr lang="en-US"/>
              <a:pPr/>
              <a:t>15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2BD2E-DC08-47C7-9B53-92CC92947E3A}" type="slidenum">
              <a:rPr lang="en-US"/>
              <a:pPr/>
              <a:t>16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999F7-515D-4F37-8DBB-DE269F9D4529}" type="slidenum">
              <a:rPr lang="en-US"/>
              <a:pPr/>
              <a:t>17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1B74D-7D3E-4AAC-BC5A-B25798004404}" type="slidenum">
              <a:rPr lang="en-US"/>
              <a:pPr/>
              <a:t>18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8539F-C53F-4474-BA2E-EDD5A59208F4}" type="slidenum">
              <a:rPr lang="en-US"/>
              <a:pPr/>
              <a:t>19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0BD79-D8DF-47BB-9D0D-C49CC8EE1895}" type="slidenum">
              <a:rPr lang="en-US"/>
              <a:pPr/>
              <a:t>2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b="1"/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A20CA-DBC0-4F2B-BB08-4447411F40FE}" type="slidenum">
              <a:rPr lang="en-US"/>
              <a:pPr/>
              <a:t>20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5881C-D352-4E1D-951B-B9504CCA142F}" type="slidenum">
              <a:rPr lang="en-US"/>
              <a:pPr/>
              <a:t>21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D7F0A-C6DF-4164-B446-B0D49C86D288}" type="slidenum">
              <a:rPr lang="en-US"/>
              <a:pPr/>
              <a:t>22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9DF90-8C31-43F1-8CDE-B715ED536DED}" type="slidenum">
              <a:rPr lang="en-US"/>
              <a:pPr/>
              <a:t>23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3A8CB-6925-469E-A54E-E78AED14E50D}" type="slidenum">
              <a:rPr lang="en-US"/>
              <a:pPr/>
              <a:t>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AC870-9467-4042-A9FB-6D4A669111EB}" type="slidenum">
              <a:rPr lang="en-US"/>
              <a:pPr/>
              <a:t>25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2704A-392A-4141-A5D2-F15BCD8FE83B}" type="slidenum">
              <a:rPr lang="en-US"/>
              <a:pPr/>
              <a:t>26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ED36A-2446-4649-8870-7BC0B3ED072D}" type="slidenum">
              <a:rPr lang="en-US"/>
              <a:pPr/>
              <a:t>27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8A72F-9016-4CFA-B6CD-0DBF8F66E01E}" type="slidenum">
              <a:rPr lang="en-US"/>
              <a:pPr/>
              <a:t>28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F2E54-B1B5-4300-9FED-41A3684D98F1}" type="slidenum">
              <a:rPr lang="en-US"/>
              <a:pPr/>
              <a:t>29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5C2FF-A372-44E8-8AF1-7D8750141285}" type="slidenum">
              <a:rPr lang="en-US"/>
              <a:pPr/>
              <a:t>3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53E13-9E3E-40E5-A4F2-A0DF1638BA58}" type="slidenum">
              <a:rPr lang="en-US"/>
              <a:pPr/>
              <a:t>30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ADE1E-1ADF-41F3-A87B-DFAFB27607A7}" type="slidenum">
              <a:rPr lang="en-US"/>
              <a:pPr/>
              <a:t>31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9A1C6-3366-42BE-9082-418924D5129A}" type="slidenum">
              <a:rPr lang="en-US"/>
              <a:pPr/>
              <a:t>32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3079C-822B-4D4F-9A84-ACD853C06A5A}" type="slidenum">
              <a:rPr lang="en-US"/>
              <a:pPr/>
              <a:t>33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880CB-5D84-49D0-B46B-49CC0CB12019}" type="slidenum">
              <a:rPr lang="en-US"/>
              <a:pPr/>
              <a:t>34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8B1A9-3B76-4ECE-A050-62EA3FDDBFD9}" type="slidenum">
              <a:rPr lang="en-US"/>
              <a:pPr/>
              <a:t>35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D4A40-F006-4579-A27D-279DE237C974}" type="slidenum">
              <a:rPr lang="en-US"/>
              <a:pPr/>
              <a:t>36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58AE4-3032-43AC-A9E6-03FF7DA9A35F}" type="slidenum">
              <a:rPr lang="en-US"/>
              <a:pPr/>
              <a:t>37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20CFD-9740-4B50-87A2-CCF15A822FF1}" type="slidenum">
              <a:rPr lang="en-US"/>
              <a:pPr/>
              <a:t>38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2A428-DA62-4984-B5C7-D3F525B4C02B}" type="slidenum">
              <a:rPr lang="en-US"/>
              <a:pPr/>
              <a:t>39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0D225-08DE-42E4-AF8D-788E86152F26}" type="slidenum">
              <a:rPr lang="en-US"/>
              <a:pPr/>
              <a:t>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3BB30-7970-4236-9776-3453482D8929}" type="slidenum">
              <a:rPr lang="en-US"/>
              <a:pPr/>
              <a:t>5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AE3B3-262C-473E-903B-A88ABCEA8475}" type="slidenum">
              <a:rPr lang="en-US"/>
              <a:pPr/>
              <a:t>6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F4CB8-8AA1-4B44-A4C0-C38F11FE50CE}" type="slidenum">
              <a:rPr lang="en-US"/>
              <a:pPr/>
              <a:t>7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DC0A2-839A-4BAA-8A84-535935D9304D}" type="slidenum">
              <a:rPr lang="en-US"/>
              <a:pPr/>
              <a:t>8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26C15-E94A-4B92-9597-ACCA6518AE0D}" type="slidenum">
              <a:rPr lang="en-US"/>
              <a:pPr/>
              <a:t>9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69888"/>
            <a:ext cx="2133600" cy="5756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69888"/>
            <a:ext cx="6248400" cy="5756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369888"/>
            <a:ext cx="8534400" cy="633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447675"/>
            <a:ext cx="2133600" cy="5678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47675"/>
            <a:ext cx="6248400" cy="56784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447675"/>
            <a:ext cx="2133600" cy="5678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47675"/>
            <a:ext cx="6248400" cy="56784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447675"/>
            <a:ext cx="2133600" cy="5678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47675"/>
            <a:ext cx="6248400" cy="56784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447675"/>
            <a:ext cx="2133600" cy="5678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47675"/>
            <a:ext cx="6248400" cy="56784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447675"/>
            <a:ext cx="2133600" cy="5678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47675"/>
            <a:ext cx="6248400" cy="56784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447675"/>
            <a:ext cx="2133600" cy="5678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47675"/>
            <a:ext cx="6248400" cy="56784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447675"/>
            <a:ext cx="2133600" cy="5678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47675"/>
            <a:ext cx="6248400" cy="56784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13" Type="http://schemas.openxmlformats.org/officeDocument/2006/relationships/image" Target="../media/image8.pn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3200400" y="6096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899" name="Rectangle 3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4495800" y="6096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0" name="Rectangle 4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7696200" y="6096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1" name="Rectangle 5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5803900" y="60960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69888"/>
            <a:ext cx="85344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745" r:id="rId12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500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FFFF99"/>
          </a:solidFill>
          <a:latin typeface="Verdana" pitchFamily="124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FFFF99"/>
          </a:solidFill>
          <a:latin typeface="Verdana" pitchFamily="124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FFFF99"/>
          </a:solidFill>
          <a:latin typeface="Verdana" pitchFamily="124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FFFF99"/>
          </a:solidFill>
          <a:latin typeface="Verdana" pitchFamily="12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FFFF99"/>
          </a:solidFill>
          <a:latin typeface="Verdana" pitchFamily="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FFFF99"/>
          </a:solidFill>
          <a:latin typeface="Verdana" pitchFamily="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FFFF99"/>
          </a:solidFill>
          <a:latin typeface="Verdana" pitchFamily="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FFFF99"/>
          </a:solidFill>
          <a:latin typeface="Verdana" pitchFamily="12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7696200" y="6096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23" name="Rectangle 3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5803900" y="60960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47675"/>
            <a:ext cx="8534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3200400" y="6096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947" name="Rectangle 3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4495800" y="6096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948" name="Rectangle 4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7696200" y="6096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Rectangle 5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5803900" y="60960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47675"/>
            <a:ext cx="8534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7696200" y="6096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1971" name="Rectangle 3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5803900" y="60960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19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47675"/>
            <a:ext cx="8534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3200400" y="6096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995" name="Rectangle 3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4495800" y="6096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996" name="Rectangle 4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7696200" y="6096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997" name="Rectangle 5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5803900" y="60960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47675"/>
            <a:ext cx="8534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7696200" y="6096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19" name="Rectangle 3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5803900" y="60960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47675"/>
            <a:ext cx="8534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3200400" y="6096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3" name="Rectangle 3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4495800" y="6096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4" name="Rectangle 4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7696200" y="6096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5" name="Rectangle 5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5803900" y="60960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47675"/>
            <a:ext cx="8534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7696200" y="6096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67" name="Rectangle 3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5803900" y="60960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47675"/>
            <a:ext cx="8534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FF99"/>
          </a:solidFill>
          <a:latin typeface="Verdana" pitchFamily="12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slide" Target="slide36.xml"/><Relationship Id="rId13" Type="http://schemas.openxmlformats.org/officeDocument/2006/relationships/image" Target="../media/image11.png"/><Relationship Id="rId14" Type="http://schemas.openxmlformats.org/officeDocument/2006/relationships/slide" Target="slide38.xml"/><Relationship Id="rId15" Type="http://schemas.openxmlformats.org/officeDocument/2006/relationships/image" Target="../media/image12.png"/><Relationship Id="rId16" Type="http://schemas.openxmlformats.org/officeDocument/2006/relationships/slide" Target="slide31.xml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9.xml"/><Relationship Id="rId6" Type="http://schemas.openxmlformats.org/officeDocument/2006/relationships/slide" Target="slide12.xml"/><Relationship Id="rId7" Type="http://schemas.openxmlformats.org/officeDocument/2006/relationships/slide" Target="slide33.xml"/><Relationship Id="rId8" Type="http://schemas.openxmlformats.org/officeDocument/2006/relationships/image" Target="../media/image9.png"/><Relationship Id="rId9" Type="http://schemas.openxmlformats.org/officeDocument/2006/relationships/slide" Target="slide20.xml"/><Relationship Id="rId10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0.png"/><Relationship Id="rId6" Type="http://schemas.openxmlformats.org/officeDocument/2006/relationships/image" Target="../media/image27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notesSlide" Target="../notesSlides/notesSlide14.xml"/><Relationship Id="rId13" Type="http://schemas.openxmlformats.org/officeDocument/2006/relationships/image" Target="../media/image20.png"/><Relationship Id="rId14" Type="http://schemas.openxmlformats.org/officeDocument/2006/relationships/image" Target="../media/image27.png"/><Relationship Id="rId1" Type="http://schemas.microsoft.com/office/2007/relationships/media" Target="../media/media3.WAV"/><Relationship Id="rId2" Type="http://schemas.openxmlformats.org/officeDocument/2006/relationships/audio" Target="../media/media3.WAV"/><Relationship Id="rId3" Type="http://schemas.microsoft.com/office/2007/relationships/media" Target="../media/media4.WAV"/><Relationship Id="rId4" Type="http://schemas.openxmlformats.org/officeDocument/2006/relationships/audio" Target="../media/media4.WAV"/><Relationship Id="rId5" Type="http://schemas.microsoft.com/office/2007/relationships/media" Target="../media/media5.WAV"/><Relationship Id="rId6" Type="http://schemas.openxmlformats.org/officeDocument/2006/relationships/audio" Target="../media/media5.WAV"/><Relationship Id="rId7" Type="http://schemas.microsoft.com/office/2007/relationships/media" Target="../media/media6.WAV"/><Relationship Id="rId8" Type="http://schemas.openxmlformats.org/officeDocument/2006/relationships/audio" Target="../media/media6.WAV"/><Relationship Id="rId9" Type="http://schemas.microsoft.com/office/2007/relationships/media" Target="../media/media7.WAV"/><Relationship Id="rId10" Type="http://schemas.openxmlformats.org/officeDocument/2006/relationships/audio" Target="../media/media7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wmf"/><Relationship Id="rId1" Type="http://schemas.microsoft.com/office/2007/relationships/media" Target="pn09_9_3_1.F.mov" TargetMode="External"/><Relationship Id="rId2" Type="http://schemas.openxmlformats.org/officeDocument/2006/relationships/video" Target="pn09_9_3_1.F.mov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4.xml"/><Relationship Id="rId5" Type="http://schemas.openxmlformats.org/officeDocument/2006/relationships/image" Target="../media/image49.jpeg"/><Relationship Id="rId6" Type="http://schemas.openxmlformats.org/officeDocument/2006/relationships/image" Target="../media/image27.png"/><Relationship Id="rId1" Type="http://schemas.microsoft.com/office/2007/relationships/media" Target="sound004.wav" TargetMode="External"/><Relationship Id="rId2" Type="http://schemas.openxmlformats.org/officeDocument/2006/relationships/audio" Target="sound004.wav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5.xml"/><Relationship Id="rId5" Type="http://schemas.openxmlformats.org/officeDocument/2006/relationships/image" Target="../media/image49.jpeg"/><Relationship Id="rId6" Type="http://schemas.openxmlformats.org/officeDocument/2006/relationships/image" Target="../media/image27.png"/><Relationship Id="rId1" Type="http://schemas.microsoft.com/office/2007/relationships/media" Target="sound004.wav" TargetMode="External"/><Relationship Id="rId2" Type="http://schemas.openxmlformats.org/officeDocument/2006/relationships/audio" Target="sound004.wav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0.pn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27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0.pn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31800"/>
            <a:ext cx="8613775" cy="817563"/>
          </a:xfrm>
          <a:noFill/>
          <a:ln/>
        </p:spPr>
        <p:txBody>
          <a:bodyPr/>
          <a:lstStyle/>
          <a:p>
            <a:r>
              <a:rPr lang="en-US" sz="2600" b="1"/>
              <a:t>The Interlopers </a:t>
            </a:r>
            <a:br>
              <a:rPr lang="en-US" sz="2600" b="1"/>
            </a:br>
            <a:r>
              <a:rPr lang="en-US" sz="2100" i="1"/>
              <a:t>by</a:t>
            </a:r>
            <a:r>
              <a:rPr lang="en-US" sz="2100"/>
              <a:t> Saki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348038" y="1911350"/>
            <a:ext cx="5338762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  <a:hlinkClick r:id="" action="ppaction://hlinkshowjump?jump=nextslide"/>
              </a:rPr>
              <a:t>Introducing the Selection</a:t>
            </a:r>
            <a:endParaRPr lang="en-US" sz="2400">
              <a:solidFill>
                <a:srgbClr val="FFFF99"/>
              </a:solidFill>
              <a:hlinkClick r:id="rId3" action="ppaction://hlinksldjump"/>
            </a:endParaRP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  <a:hlinkClick r:id="rId4" action="ppaction://hlinksldjump"/>
              </a:rPr>
              <a:t>Literary Focus: Omniscient Narrator</a:t>
            </a:r>
            <a:endParaRPr lang="en-US" sz="2400">
              <a:solidFill>
                <a:srgbClr val="FFFF99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  <a:hlinkClick r:id="rId5" action="ppaction://hlinksldjump"/>
              </a:rPr>
              <a:t>Reading Focus: Drawing Conclusions</a:t>
            </a:r>
            <a:endParaRPr lang="en-US" sz="2400">
              <a:solidFill>
                <a:srgbClr val="FFFF99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FFFF99"/>
                </a:solidFill>
                <a:hlinkClick r:id="rId6" action="ppaction://hlinksldjump"/>
              </a:rPr>
              <a:t>Writing Focus: Think as a Reader/Writer</a:t>
            </a:r>
            <a:endParaRPr lang="en-US" sz="2400" u="sng">
              <a:solidFill>
                <a:srgbClr val="FFFF99"/>
              </a:solidFill>
            </a:endParaRPr>
          </a:p>
        </p:txBody>
      </p:sp>
      <p:pic>
        <p:nvPicPr>
          <p:cNvPr id="33805" name="Picture 1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5334000"/>
            <a:ext cx="1819275" cy="546100"/>
          </a:xfrm>
          <a:prstGeom prst="rect">
            <a:avLst/>
          </a:prstGeom>
          <a:noFill/>
        </p:spPr>
      </p:pic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33400" y="1295400"/>
            <a:ext cx="2219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</a:rPr>
              <a:t>Feature Menu</a:t>
            </a:r>
          </a:p>
        </p:txBody>
      </p:sp>
      <p:sp>
        <p:nvSpPr>
          <p:cNvPr id="33813" name="AutoShape 21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0600" y="1295400"/>
            <a:ext cx="1676400" cy="609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3816" name="Picture 2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0" y="3886200"/>
            <a:ext cx="1819275" cy="609600"/>
          </a:xfrm>
          <a:prstGeom prst="rect">
            <a:avLst/>
          </a:prstGeom>
          <a:noFill/>
        </p:spPr>
      </p:pic>
      <p:pic>
        <p:nvPicPr>
          <p:cNvPr id="33820" name="Picture 28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4400" y="4648200"/>
            <a:ext cx="1819275" cy="546100"/>
          </a:xfrm>
          <a:prstGeom prst="rect">
            <a:avLst/>
          </a:prstGeom>
          <a:noFill/>
        </p:spPr>
      </p:pic>
      <p:pic>
        <p:nvPicPr>
          <p:cNvPr id="33822" name="Picture 30" descr="preview button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14400" y="2514600"/>
            <a:ext cx="1866900" cy="571500"/>
          </a:xfrm>
          <a:prstGeom prst="rect">
            <a:avLst/>
          </a:prstGeom>
          <a:noFill/>
        </p:spPr>
      </p:pic>
      <p:pic>
        <p:nvPicPr>
          <p:cNvPr id="33823" name="Picture 31" descr="quickwrite button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14400" y="3200400"/>
            <a:ext cx="1866900" cy="571500"/>
          </a:xfrm>
          <a:prstGeom prst="rect">
            <a:avLst/>
          </a:prstGeom>
          <a:noFill/>
        </p:spPr>
      </p:pic>
      <p:pic>
        <p:nvPicPr>
          <p:cNvPr id="33824" name="Picture 32" descr="traile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14400" y="1828800"/>
            <a:ext cx="1905000" cy="582613"/>
          </a:xfrm>
          <a:prstGeom prst="rect">
            <a:avLst/>
          </a:prstGeom>
          <a:noFill/>
        </p:spPr>
      </p:pic>
      <p:sp>
        <p:nvSpPr>
          <p:cNvPr id="33825" name="Rectangle 33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3200400" y="60198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815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As you read, you may </a:t>
            </a:r>
            <a:r>
              <a:rPr lang="en-US" sz="2400" b="1">
                <a:solidFill>
                  <a:srgbClr val="FFFF99"/>
                </a:solidFill>
              </a:rPr>
              <a:t>draw conclusions</a:t>
            </a:r>
            <a:r>
              <a:rPr lang="en-US" sz="2400">
                <a:solidFill>
                  <a:srgbClr val="FFFF99"/>
                </a:solidFill>
              </a:rPr>
              <a:t> about</a:t>
            </a:r>
          </a:p>
        </p:txBody>
      </p:sp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 </a:t>
            </a:r>
            <a:br>
              <a:rPr lang="en-US" sz="2600" b="1">
                <a:solidFill>
                  <a:srgbClr val="FFFF99"/>
                </a:solidFill>
              </a:rPr>
            </a:br>
            <a:r>
              <a:rPr lang="en-US" sz="2100">
                <a:solidFill>
                  <a:srgbClr val="FFFF99"/>
                </a:solidFill>
              </a:rPr>
              <a:t>Reading Focus: Drawing Conclusions</a:t>
            </a:r>
          </a:p>
        </p:txBody>
      </p:sp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600200"/>
            <a:ext cx="133350" cy="88900"/>
          </a:xfrm>
          <a:prstGeom prst="rect">
            <a:avLst/>
          </a:prstGeom>
          <a:noFill/>
        </p:spPr>
      </p:pic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838200" y="1843088"/>
            <a:ext cx="5257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>
              <a:spcBef>
                <a:spcPct val="50000"/>
              </a:spcBef>
              <a:buFontTx/>
              <a:buChar char="•"/>
            </a:pPr>
            <a:r>
              <a:rPr lang="en-US" sz="2300">
                <a:solidFill>
                  <a:srgbClr val="FFFF99"/>
                </a:solidFill>
              </a:rPr>
              <a:t>what characters are really like,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838200" y="2300288"/>
            <a:ext cx="6553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>
              <a:spcBef>
                <a:spcPct val="50000"/>
              </a:spcBef>
              <a:buFontTx/>
              <a:buChar char="•"/>
            </a:pPr>
            <a:r>
              <a:rPr lang="en-US" sz="2300">
                <a:solidFill>
                  <a:srgbClr val="FFFF99"/>
                </a:solidFill>
              </a:rPr>
              <a:t>how people respond to situations, and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838200" y="2757488"/>
            <a:ext cx="7924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300">
                <a:solidFill>
                  <a:srgbClr val="FFFF99"/>
                </a:solidFill>
              </a:rPr>
              <a:t>whether or not a character’s actions are justified.</a:t>
            </a:r>
          </a:p>
        </p:txBody>
      </p:sp>
      <p:pic>
        <p:nvPicPr>
          <p:cNvPr id="20378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071688"/>
            <a:ext cx="133350" cy="88900"/>
          </a:xfrm>
          <a:prstGeom prst="rect">
            <a:avLst/>
          </a:prstGeom>
          <a:noFill/>
        </p:spPr>
      </p:pic>
      <p:pic>
        <p:nvPicPr>
          <p:cNvPr id="20378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528888"/>
            <a:ext cx="133350" cy="88900"/>
          </a:xfrm>
          <a:prstGeom prst="rect">
            <a:avLst/>
          </a:prstGeom>
          <a:noFill/>
        </p:spPr>
      </p:pic>
      <p:grpSp>
        <p:nvGrpSpPr>
          <p:cNvPr id="203807" name="Group 31"/>
          <p:cNvGrpSpPr>
            <a:grpSpLocks/>
          </p:cNvGrpSpPr>
          <p:nvPr/>
        </p:nvGrpSpPr>
        <p:grpSpPr bwMode="auto">
          <a:xfrm>
            <a:off x="3200400" y="3262313"/>
            <a:ext cx="3276600" cy="2625725"/>
            <a:chOff x="2016" y="2055"/>
            <a:chExt cx="2064" cy="1654"/>
          </a:xfrm>
        </p:grpSpPr>
        <p:pic>
          <p:nvPicPr>
            <p:cNvPr id="203804" name="Picture 28" descr="8716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16" y="2055"/>
              <a:ext cx="2064" cy="1395"/>
            </a:xfrm>
            <a:prstGeom prst="rect">
              <a:avLst/>
            </a:prstGeom>
            <a:noFill/>
          </p:spPr>
        </p:pic>
        <p:sp>
          <p:nvSpPr>
            <p:cNvPr id="203794" name="Text Box 18"/>
            <p:cNvSpPr txBox="1">
              <a:spLocks noChangeArrowheads="1"/>
            </p:cNvSpPr>
            <p:nvPr/>
          </p:nvSpPr>
          <p:spPr bwMode="auto">
            <a:xfrm>
              <a:off x="2448" y="3456"/>
              <a:ext cx="912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9900"/>
                  </a:solidFill>
                </a:rPr>
                <a:t>stubborn</a:t>
              </a:r>
            </a:p>
          </p:txBody>
        </p:sp>
      </p:grpSp>
      <p:grpSp>
        <p:nvGrpSpPr>
          <p:cNvPr id="203806" name="Group 30"/>
          <p:cNvGrpSpPr>
            <a:grpSpLocks/>
          </p:cNvGrpSpPr>
          <p:nvPr/>
        </p:nvGrpSpPr>
        <p:grpSpPr bwMode="auto">
          <a:xfrm>
            <a:off x="457200" y="3251200"/>
            <a:ext cx="3352800" cy="2624138"/>
            <a:chOff x="288" y="2056"/>
            <a:chExt cx="2112" cy="1653"/>
          </a:xfrm>
        </p:grpSpPr>
        <p:pic>
          <p:nvPicPr>
            <p:cNvPr id="203803" name="Picture 27" descr="5267909-1600x24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" y="2056"/>
              <a:ext cx="2112" cy="1408"/>
            </a:xfrm>
            <a:prstGeom prst="rect">
              <a:avLst/>
            </a:prstGeom>
            <a:noFill/>
          </p:spPr>
        </p:pic>
        <p:sp>
          <p:nvSpPr>
            <p:cNvPr id="203796" name="Text Box 20"/>
            <p:cNvSpPr txBox="1">
              <a:spLocks noChangeArrowheads="1"/>
            </p:cNvSpPr>
            <p:nvPr/>
          </p:nvSpPr>
          <p:spPr bwMode="auto">
            <a:xfrm>
              <a:off x="960" y="3456"/>
              <a:ext cx="86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9900"/>
                  </a:solidFill>
                </a:rPr>
                <a:t>envious</a:t>
              </a:r>
            </a:p>
          </p:txBody>
        </p:sp>
      </p:grpSp>
      <p:sp>
        <p:nvSpPr>
          <p:cNvPr id="203802" name="Oval 26"/>
          <p:cNvSpPr>
            <a:spLocks noChangeArrowheads="1"/>
          </p:cNvSpPr>
          <p:nvPr/>
        </p:nvSpPr>
        <p:spPr bwMode="auto">
          <a:xfrm>
            <a:off x="1295400" y="3873500"/>
            <a:ext cx="609600" cy="533400"/>
          </a:xfrm>
          <a:prstGeom prst="ellips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808" name="Group 32"/>
          <p:cNvGrpSpPr>
            <a:grpSpLocks/>
          </p:cNvGrpSpPr>
          <p:nvPr/>
        </p:nvGrpSpPr>
        <p:grpSpPr bwMode="auto">
          <a:xfrm>
            <a:off x="6019800" y="3263900"/>
            <a:ext cx="2667000" cy="2624138"/>
            <a:chOff x="3792" y="2056"/>
            <a:chExt cx="1680" cy="1653"/>
          </a:xfrm>
        </p:grpSpPr>
        <p:sp>
          <p:nvSpPr>
            <p:cNvPr id="203800" name="Text Box 24"/>
            <p:cNvSpPr txBox="1">
              <a:spLocks noChangeArrowheads="1"/>
            </p:cNvSpPr>
            <p:nvPr/>
          </p:nvSpPr>
          <p:spPr bwMode="auto">
            <a:xfrm>
              <a:off x="4032" y="3456"/>
              <a:ext cx="129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9900"/>
                  </a:solidFill>
                </a:rPr>
                <a:t>overreacting</a:t>
              </a:r>
            </a:p>
          </p:txBody>
        </p:sp>
        <p:pic>
          <p:nvPicPr>
            <p:cNvPr id="203805" name="Picture 29" descr="4891010-1806x2709"/>
            <p:cNvPicPr>
              <a:picLocks noChangeAspect="1" noChangeArrowheads="1"/>
            </p:cNvPicPr>
            <p:nvPr/>
          </p:nvPicPr>
          <p:blipFill>
            <a:blip r:embed="rId6" cstate="print"/>
            <a:srcRect l="13637" r="6818" b="1137"/>
            <a:stretch>
              <a:fillRect/>
            </a:stretch>
          </p:blipFill>
          <p:spPr bwMode="auto">
            <a:xfrm>
              <a:off x="3792" y="2056"/>
              <a:ext cx="1680" cy="13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0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0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/>
      <p:bldP spid="203783" grpId="0"/>
      <p:bldP spid="203784" grpId="0"/>
      <p:bldP spid="2038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0" name="AutoShape 10" descr="Recycled paper"/>
          <p:cNvSpPr>
            <a:spLocks noChangeArrowheads="1"/>
          </p:cNvSpPr>
          <p:nvPr/>
        </p:nvSpPr>
        <p:spPr bwMode="auto">
          <a:xfrm>
            <a:off x="533400" y="2590800"/>
            <a:ext cx="8077200" cy="297180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1600200" y="3587750"/>
            <a:ext cx="1752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omic Sans MS" pitchFamily="124" charset="0"/>
              </a:rPr>
              <a:t>Story Detail</a:t>
            </a:r>
          </a:p>
        </p:txBody>
      </p:sp>
      <p:sp>
        <p:nvSpPr>
          <p:cNvPr id="71730" name="Text Box 50"/>
          <p:cNvSpPr txBox="1">
            <a:spLocks noChangeArrowheads="1"/>
          </p:cNvSpPr>
          <p:nvPr/>
        </p:nvSpPr>
        <p:spPr bwMode="auto">
          <a:xfrm>
            <a:off x="6019800" y="4114800"/>
            <a:ext cx="2590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omic Sans MS" pitchFamily="124" charset="0"/>
              </a:rPr>
              <a:t>Ulrich and Georg may dislike each other out of family loyalties alone—</a:t>
            </a:r>
            <a:br>
              <a:rPr lang="en-US" sz="1600">
                <a:latin typeface="Comic Sans MS" pitchFamily="124" charset="0"/>
              </a:rPr>
            </a:br>
            <a:r>
              <a:rPr lang="en-US" sz="1600">
                <a:latin typeface="Comic Sans MS" pitchFamily="124" charset="0"/>
              </a:rPr>
              <a:t>not for any logical reasons.</a:t>
            </a: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81000" y="1371600"/>
            <a:ext cx="84582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Into Action:</a:t>
            </a:r>
            <a:r>
              <a:rPr lang="en-US" sz="2400">
                <a:solidFill>
                  <a:srgbClr val="FFFF99"/>
                </a:solidFill>
              </a:rPr>
              <a:t> Look for story elements that you think are significant or meaningful. Put these details together to draw conclusions based on the text. 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 </a:t>
            </a:r>
            <a:br>
              <a:rPr lang="en-US" sz="2600" b="1">
                <a:solidFill>
                  <a:srgbClr val="FFFF99"/>
                </a:solidFill>
              </a:rPr>
            </a:br>
            <a:r>
              <a:rPr lang="en-US" sz="2100">
                <a:solidFill>
                  <a:srgbClr val="FFFF99"/>
                </a:solidFill>
              </a:rPr>
              <a:t>Reading Focus: Drawing Conclusions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553200" y="5638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99"/>
                </a:solidFill>
              </a:rPr>
              <a:t>[End of Section]</a:t>
            </a:r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1447800" y="2743200"/>
            <a:ext cx="0" cy="28956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92" name="Oval 12"/>
          <p:cNvSpPr>
            <a:spLocks noChangeArrowheads="1"/>
          </p:cNvSpPr>
          <p:nvPr/>
        </p:nvSpPr>
        <p:spPr bwMode="auto">
          <a:xfrm>
            <a:off x="922338" y="3008313"/>
            <a:ext cx="231775" cy="239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Oval 13"/>
          <p:cNvSpPr>
            <a:spLocks noChangeArrowheads="1"/>
          </p:cNvSpPr>
          <p:nvPr/>
        </p:nvSpPr>
        <p:spPr bwMode="auto">
          <a:xfrm>
            <a:off x="922338" y="4764088"/>
            <a:ext cx="231775" cy="239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533400" y="4648200"/>
            <a:ext cx="990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1524000" y="2743200"/>
            <a:ext cx="0" cy="28956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533400" y="3505200"/>
            <a:ext cx="990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533400" y="4038600"/>
            <a:ext cx="8077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609600" y="4648200"/>
            <a:ext cx="799941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>
            <a:off x="609600" y="5181600"/>
            <a:ext cx="8001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1447800" y="3124200"/>
            <a:ext cx="55626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124" charset="0"/>
              </a:rPr>
              <a:t>Into Action: Significant Story Details</a:t>
            </a:r>
          </a:p>
        </p:txBody>
      </p:sp>
      <p:sp>
        <p:nvSpPr>
          <p:cNvPr id="71704" name="Line 24"/>
          <p:cNvSpPr>
            <a:spLocks noChangeShapeType="1"/>
          </p:cNvSpPr>
          <p:nvPr/>
        </p:nvSpPr>
        <p:spPr bwMode="auto">
          <a:xfrm>
            <a:off x="1524000" y="3505200"/>
            <a:ext cx="70104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05" name="Line 25"/>
          <p:cNvSpPr>
            <a:spLocks noChangeShapeType="1"/>
          </p:cNvSpPr>
          <p:nvPr/>
        </p:nvSpPr>
        <p:spPr bwMode="auto">
          <a:xfrm>
            <a:off x="1524000" y="3962400"/>
            <a:ext cx="70104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07" name="Line 27"/>
          <p:cNvSpPr>
            <a:spLocks noChangeShapeType="1"/>
          </p:cNvSpPr>
          <p:nvPr/>
        </p:nvSpPr>
        <p:spPr bwMode="auto">
          <a:xfrm>
            <a:off x="3429000" y="3505200"/>
            <a:ext cx="0" cy="20574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08" name="Line 28"/>
          <p:cNvSpPr>
            <a:spLocks noChangeShapeType="1"/>
          </p:cNvSpPr>
          <p:nvPr/>
        </p:nvSpPr>
        <p:spPr bwMode="auto">
          <a:xfrm>
            <a:off x="5943600" y="3505200"/>
            <a:ext cx="0" cy="20574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28" name="Text Box 48"/>
          <p:cNvSpPr txBox="1">
            <a:spLocks noChangeArrowheads="1"/>
          </p:cNvSpPr>
          <p:nvPr/>
        </p:nvSpPr>
        <p:spPr bwMode="auto">
          <a:xfrm>
            <a:off x="1524000" y="4114800"/>
            <a:ext cx="19050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omic Sans MS" pitchFamily="124" charset="0"/>
              </a:rPr>
              <a:t>Like their families, Ulrich and Georg have been enemies for years.</a:t>
            </a:r>
          </a:p>
        </p:txBody>
      </p:sp>
      <p:sp>
        <p:nvSpPr>
          <p:cNvPr id="71729" name="Text Box 49"/>
          <p:cNvSpPr txBox="1">
            <a:spLocks noChangeArrowheads="1"/>
          </p:cNvSpPr>
          <p:nvPr/>
        </p:nvSpPr>
        <p:spPr bwMode="auto">
          <a:xfrm>
            <a:off x="3505200" y="4114800"/>
            <a:ext cx="2438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omic Sans MS" pitchFamily="124" charset="0"/>
              </a:rPr>
              <a:t>Some people are enemies because of family history, not because they know and dislike each other.</a:t>
            </a:r>
          </a:p>
        </p:txBody>
      </p:sp>
      <p:pic>
        <p:nvPicPr>
          <p:cNvPr id="71732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362200"/>
            <a:ext cx="133350" cy="88900"/>
          </a:xfrm>
          <a:prstGeom prst="rect">
            <a:avLst/>
          </a:prstGeom>
          <a:noFill/>
        </p:spPr>
      </p:pic>
      <p:sp>
        <p:nvSpPr>
          <p:cNvPr id="71735" name="Line 55"/>
          <p:cNvSpPr>
            <a:spLocks noChangeShapeType="1"/>
          </p:cNvSpPr>
          <p:nvPr/>
        </p:nvSpPr>
        <p:spPr bwMode="auto">
          <a:xfrm>
            <a:off x="2970213" y="3792538"/>
            <a:ext cx="685800" cy="0"/>
          </a:xfrm>
          <a:prstGeom prst="line">
            <a:avLst/>
          </a:prstGeom>
          <a:noFill/>
          <a:ln w="28575">
            <a:solidFill>
              <a:srgbClr val="2FAB9C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6" name="Line 56"/>
          <p:cNvSpPr>
            <a:spLocks noChangeShapeType="1"/>
          </p:cNvSpPr>
          <p:nvPr/>
        </p:nvSpPr>
        <p:spPr bwMode="auto">
          <a:xfrm>
            <a:off x="5181600" y="3792538"/>
            <a:ext cx="990600" cy="0"/>
          </a:xfrm>
          <a:prstGeom prst="line">
            <a:avLst/>
          </a:prstGeom>
          <a:noFill/>
          <a:ln w="28575">
            <a:solidFill>
              <a:srgbClr val="2FAB9C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7" name="Text Box 57"/>
          <p:cNvSpPr txBox="1">
            <a:spLocks noChangeArrowheads="1"/>
          </p:cNvSpPr>
          <p:nvPr/>
        </p:nvSpPr>
        <p:spPr bwMode="auto">
          <a:xfrm>
            <a:off x="3657600" y="3581400"/>
            <a:ext cx="1752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omic Sans MS" pitchFamily="124" charset="0"/>
              </a:rPr>
              <a:t>My Knowledge</a:t>
            </a:r>
          </a:p>
        </p:txBody>
      </p:sp>
      <p:sp>
        <p:nvSpPr>
          <p:cNvPr id="71738" name="Text Box 58"/>
          <p:cNvSpPr txBox="1">
            <a:spLocks noChangeArrowheads="1"/>
          </p:cNvSpPr>
          <p:nvPr/>
        </p:nvSpPr>
        <p:spPr bwMode="auto">
          <a:xfrm>
            <a:off x="6172200" y="3587750"/>
            <a:ext cx="1752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omic Sans MS" pitchFamily="124" charset="0"/>
              </a:rPr>
              <a:t>My Conclusion</a:t>
            </a:r>
          </a:p>
        </p:txBody>
      </p:sp>
      <p:sp>
        <p:nvSpPr>
          <p:cNvPr id="71740" name="AutoShape 60"/>
          <p:cNvSpPr>
            <a:spLocks noChangeArrowheads="1"/>
          </p:cNvSpPr>
          <p:nvPr/>
        </p:nvSpPr>
        <p:spPr bwMode="auto">
          <a:xfrm rot="10800000">
            <a:off x="2362200" y="5257800"/>
            <a:ext cx="136525" cy="9207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2" name="AutoShape 62"/>
          <p:cNvSpPr>
            <a:spLocks noChangeArrowheads="1"/>
          </p:cNvSpPr>
          <p:nvPr/>
        </p:nvSpPr>
        <p:spPr bwMode="auto">
          <a:xfrm rot="10800000">
            <a:off x="7772400" y="3810000"/>
            <a:ext cx="136525" cy="9207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3" name="AutoShape 63"/>
          <p:cNvSpPr>
            <a:spLocks noChangeArrowheads="1"/>
          </p:cNvSpPr>
          <p:nvPr/>
        </p:nvSpPr>
        <p:spPr bwMode="auto">
          <a:xfrm rot="10800000">
            <a:off x="5486400" y="5257800"/>
            <a:ext cx="136525" cy="9207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/>
      <p:bldP spid="71730" grpId="0"/>
      <p:bldP spid="71685" grpId="0"/>
      <p:bldP spid="71728" grpId="0"/>
      <p:bldP spid="71729" grpId="0"/>
      <p:bldP spid="71735" grpId="0" animBg="1"/>
      <p:bldP spid="71736" grpId="0" animBg="1"/>
      <p:bldP spid="71737" grpId="0"/>
      <p:bldP spid="71738" grpId="0"/>
      <p:bldP spid="71740" grpId="0" animBg="1"/>
      <p:bldP spid="71742" grpId="0" animBg="1"/>
      <p:bldP spid="717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Find It in Your Reading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 </a:t>
            </a:r>
            <a:br>
              <a:rPr lang="en-US" sz="2600" b="1">
                <a:solidFill>
                  <a:srgbClr val="FFFF99"/>
                </a:solidFill>
              </a:rPr>
            </a:br>
            <a:r>
              <a:rPr lang="en-US" sz="2100">
                <a:solidFill>
                  <a:srgbClr val="FFFF99"/>
                </a:solidFill>
              </a:rPr>
              <a:t>Writing Focus: Think as a Reader/Writer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Notice how the narrator gives us details about characters’ situations, thoughts, and feelings.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33400" y="4876800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What are some examples in which the narrator describes what each character thinks or feels?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990600" y="2895600"/>
            <a:ext cx="7772400" cy="19415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00"/>
                </a:solidFill>
              </a:rPr>
              <a:t>The two enemies stood glaring at one another for a long silent moment. Each had a rifle in his hand, each had hate in his heart and murder uppermost in his mind. The chance had come to give full play to the passions of a lifetime.</a:t>
            </a:r>
          </a:p>
        </p:txBody>
      </p:sp>
      <p:pic>
        <p:nvPicPr>
          <p:cNvPr id="12289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4876800"/>
            <a:ext cx="133350" cy="88900"/>
          </a:xfrm>
          <a:prstGeom prst="rect">
            <a:avLst/>
          </a:prstGeom>
          <a:noFill/>
        </p:spPr>
      </p:pic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6705600" y="5638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99"/>
                </a:solidFill>
              </a:rPr>
              <a:t>[End of Section]</a:t>
            </a:r>
          </a:p>
        </p:txBody>
      </p:sp>
      <p:pic>
        <p:nvPicPr>
          <p:cNvPr id="122896" name="Picture 16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613" y="2946400"/>
            <a:ext cx="406400" cy="406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299" fill="hold"/>
                                        <p:tgtEl>
                                          <p:spTgt spid="1228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896"/>
                </p:tgtEl>
              </p:cMediaNode>
            </p:audio>
          </p:childTnLst>
        </p:cTn>
      </p:par>
    </p:tnLst>
    <p:bldLst>
      <p:bldP spid="122887" grpId="0"/>
      <p:bldP spid="122888" grpId="0" animBg="1"/>
      <p:bldP spid="1228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533400" y="2895600"/>
            <a:ext cx="80772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Vocabulary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 </a:t>
            </a:r>
            <a:br>
              <a:rPr lang="en-US" sz="2600" b="1">
                <a:solidFill>
                  <a:srgbClr val="FFFF99"/>
                </a:solidFill>
              </a:rPr>
            </a:br>
            <a:r>
              <a:rPr lang="en-US" sz="2100">
                <a:solidFill>
                  <a:srgbClr val="FFFF99"/>
                </a:solidFill>
              </a:rPr>
              <a:t>Vocabulary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990600" y="1447800"/>
            <a:ext cx="7975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disputed</a:t>
            </a:r>
            <a:r>
              <a:rPr lang="en-US" sz="2400">
                <a:solidFill>
                  <a:srgbClr val="FF9900"/>
                </a:solidFill>
              </a:rPr>
              <a:t> </a:t>
            </a:r>
            <a:r>
              <a:rPr lang="en-US" sz="2400" i="1">
                <a:solidFill>
                  <a:srgbClr val="FFFF99"/>
                </a:solidFill>
              </a:rPr>
              <a:t>v.</a:t>
            </a:r>
            <a:r>
              <a:rPr lang="en-US" sz="2400">
                <a:solidFill>
                  <a:srgbClr val="FF9900"/>
                </a:solidFill>
              </a:rPr>
              <a:t> </a:t>
            </a:r>
            <a:r>
              <a:rPr lang="en-US" sz="2400">
                <a:solidFill>
                  <a:srgbClr val="FFFF99"/>
                </a:solidFill>
              </a:rPr>
              <a:t>used as</a:t>
            </a:r>
            <a:r>
              <a:rPr lang="en-US" sz="2400">
                <a:solidFill>
                  <a:srgbClr val="FF9900"/>
                </a:solidFill>
              </a:rPr>
              <a:t> </a:t>
            </a:r>
            <a:r>
              <a:rPr lang="en-US" sz="2400" i="1">
                <a:solidFill>
                  <a:srgbClr val="FFFF99"/>
                </a:solidFill>
              </a:rPr>
              <a:t>adj.:</a:t>
            </a:r>
            <a:r>
              <a:rPr lang="en-US" sz="2400">
                <a:solidFill>
                  <a:srgbClr val="FFFF99"/>
                </a:solidFill>
              </a:rPr>
              <a:t> subject of an argument.</a:t>
            </a:r>
          </a:p>
        </p:txBody>
      </p: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43200" y="2057400"/>
            <a:ext cx="133350" cy="88900"/>
          </a:xfrm>
          <a:prstGeom prst="rect">
            <a:avLst/>
          </a:prstGeom>
          <a:noFill/>
        </p:spPr>
      </p:pic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990600" y="3352800"/>
            <a:ext cx="797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exasperation</a:t>
            </a:r>
            <a:r>
              <a:rPr lang="en-US" sz="2400">
                <a:solidFill>
                  <a:srgbClr val="FF9900"/>
                </a:solidFill>
              </a:rPr>
              <a:t> </a:t>
            </a:r>
            <a:r>
              <a:rPr lang="en-US" sz="2400" i="1">
                <a:solidFill>
                  <a:srgbClr val="FFFF99"/>
                </a:solidFill>
              </a:rPr>
              <a:t>n</a:t>
            </a:r>
            <a:r>
              <a:rPr lang="en-US" sz="2400">
                <a:solidFill>
                  <a:srgbClr val="FFFF99"/>
                </a:solidFill>
              </a:rPr>
              <a:t>.</a:t>
            </a:r>
            <a:r>
              <a:rPr lang="en-US" sz="2400" i="1">
                <a:solidFill>
                  <a:srgbClr val="FFFF99"/>
                </a:solidFill>
              </a:rPr>
              <a:t>:</a:t>
            </a:r>
            <a:r>
              <a:rPr lang="en-US" sz="2400">
                <a:solidFill>
                  <a:srgbClr val="FFFF99"/>
                </a:solidFill>
              </a:rPr>
              <a:t> state of great annoyance.</a:t>
            </a:r>
          </a:p>
        </p:txBody>
      </p:sp>
      <p:pic>
        <p:nvPicPr>
          <p:cNvPr id="7374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3581400"/>
            <a:ext cx="133350" cy="88900"/>
          </a:xfrm>
          <a:prstGeom prst="rect">
            <a:avLst/>
          </a:prstGeom>
          <a:noFill/>
        </p:spPr>
      </p:pic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990600" y="4114800"/>
            <a:ext cx="797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condolences</a:t>
            </a:r>
            <a:r>
              <a:rPr lang="en-US" sz="2400">
                <a:solidFill>
                  <a:srgbClr val="FF9900"/>
                </a:solidFill>
              </a:rPr>
              <a:t> </a:t>
            </a:r>
            <a:r>
              <a:rPr lang="en-US" sz="2400" i="1">
                <a:solidFill>
                  <a:srgbClr val="FFFF99"/>
                </a:solidFill>
              </a:rPr>
              <a:t>n</a:t>
            </a:r>
            <a:r>
              <a:rPr lang="en-US" sz="2400">
                <a:solidFill>
                  <a:srgbClr val="FFFF99"/>
                </a:solidFill>
              </a:rPr>
              <a:t>. </a:t>
            </a:r>
            <a:r>
              <a:rPr lang="en-US" sz="2400" i="1">
                <a:solidFill>
                  <a:srgbClr val="FFFF99"/>
                </a:solidFill>
              </a:rPr>
              <a:t>pl.:</a:t>
            </a:r>
            <a:r>
              <a:rPr lang="en-US" sz="2400">
                <a:solidFill>
                  <a:srgbClr val="FFFF99"/>
                </a:solidFill>
              </a:rPr>
              <a:t> expressions of sympathy.</a:t>
            </a:r>
          </a:p>
        </p:txBody>
      </p:sp>
      <p:pic>
        <p:nvPicPr>
          <p:cNvPr id="73750" name="Picture 2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24850" y="4343400"/>
            <a:ext cx="133350" cy="88900"/>
          </a:xfrm>
          <a:prstGeom prst="rect">
            <a:avLst/>
          </a:prstGeom>
          <a:noFill/>
        </p:spPr>
      </p:pic>
      <p:sp>
        <p:nvSpPr>
          <p:cNvPr id="73753" name="Text Box 25"/>
          <p:cNvSpPr txBox="1">
            <a:spLocks noChangeArrowheads="1"/>
          </p:cNvSpPr>
          <p:nvPr/>
        </p:nvSpPr>
        <p:spPr bwMode="auto">
          <a:xfrm>
            <a:off x="990600" y="2286000"/>
            <a:ext cx="7975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marauders</a:t>
            </a:r>
            <a:r>
              <a:rPr lang="en-US" sz="2400">
                <a:solidFill>
                  <a:srgbClr val="FF9900"/>
                </a:solidFill>
              </a:rPr>
              <a:t> </a:t>
            </a:r>
            <a:r>
              <a:rPr lang="en-US" sz="2400" i="1">
                <a:solidFill>
                  <a:srgbClr val="FFFF99"/>
                </a:solidFill>
              </a:rPr>
              <a:t>n</a:t>
            </a:r>
            <a:r>
              <a:rPr lang="en-US" sz="2400">
                <a:solidFill>
                  <a:srgbClr val="FFFF99"/>
                </a:solidFill>
              </a:rPr>
              <a:t>. </a:t>
            </a:r>
            <a:r>
              <a:rPr lang="en-US" sz="2400" i="1">
                <a:solidFill>
                  <a:srgbClr val="FFFF99"/>
                </a:solidFill>
              </a:rPr>
              <a:t>pl.:</a:t>
            </a:r>
            <a:r>
              <a:rPr lang="en-US" sz="2400">
                <a:solidFill>
                  <a:srgbClr val="FFFF99"/>
                </a:solidFill>
              </a:rPr>
              <a:t> people who roam in search of loot, or goods to steal; raiders.</a:t>
            </a:r>
          </a:p>
        </p:txBody>
      </p:sp>
      <p:pic>
        <p:nvPicPr>
          <p:cNvPr id="73755" name="Picture 2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62650" y="2895600"/>
            <a:ext cx="133350" cy="88900"/>
          </a:xfrm>
          <a:prstGeom prst="rect">
            <a:avLst/>
          </a:prstGeom>
          <a:noFill/>
        </p:spPr>
      </p:pic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990600" y="4876800"/>
            <a:ext cx="701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reconciliation</a:t>
            </a:r>
            <a:r>
              <a:rPr lang="en-US" sz="2400">
                <a:solidFill>
                  <a:srgbClr val="FF9900"/>
                </a:solidFill>
              </a:rPr>
              <a:t> </a:t>
            </a:r>
            <a:r>
              <a:rPr lang="en-US" sz="2400" i="1">
                <a:solidFill>
                  <a:srgbClr val="FFFF99"/>
                </a:solidFill>
              </a:rPr>
              <a:t>n</a:t>
            </a:r>
            <a:r>
              <a:rPr lang="en-US" sz="2400">
                <a:solidFill>
                  <a:srgbClr val="FFFF99"/>
                </a:solidFill>
              </a:rPr>
              <a:t>.</a:t>
            </a:r>
            <a:r>
              <a:rPr lang="en-US" sz="2400" i="1">
                <a:solidFill>
                  <a:srgbClr val="FFFF99"/>
                </a:solidFill>
              </a:rPr>
              <a:t>:</a:t>
            </a:r>
            <a:r>
              <a:rPr lang="en-US" sz="2400">
                <a:solidFill>
                  <a:srgbClr val="FFFF99"/>
                </a:solidFill>
              </a:rPr>
              <a:t> friendly end to a quarrel.</a:t>
            </a:r>
          </a:p>
        </p:txBody>
      </p:sp>
      <p:pic>
        <p:nvPicPr>
          <p:cNvPr id="73778" name="Picture 50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8638" y="1498600"/>
            <a:ext cx="406400" cy="406400"/>
          </a:xfrm>
          <a:prstGeom prst="rect">
            <a:avLst/>
          </a:prstGeom>
          <a:noFill/>
        </p:spPr>
      </p:pic>
      <p:pic>
        <p:nvPicPr>
          <p:cNvPr id="73779" name="Picture 51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8638" y="2336800"/>
            <a:ext cx="406400" cy="406400"/>
          </a:xfrm>
          <a:prstGeom prst="rect">
            <a:avLst/>
          </a:prstGeom>
          <a:noFill/>
        </p:spPr>
      </p:pic>
      <p:pic>
        <p:nvPicPr>
          <p:cNvPr id="73780" name="Picture 52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8638" y="3403600"/>
            <a:ext cx="406400" cy="406400"/>
          </a:xfrm>
          <a:prstGeom prst="rect">
            <a:avLst/>
          </a:prstGeom>
          <a:noFill/>
        </p:spPr>
      </p:pic>
      <p:pic>
        <p:nvPicPr>
          <p:cNvPr id="73781" name="Picture 53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8638" y="4165600"/>
            <a:ext cx="406400" cy="406400"/>
          </a:xfrm>
          <a:prstGeom prst="rect">
            <a:avLst/>
          </a:prstGeom>
          <a:noFill/>
        </p:spPr>
      </p:pic>
      <p:pic>
        <p:nvPicPr>
          <p:cNvPr id="73782" name="Picture 54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8638" y="4876800"/>
            <a:ext cx="406400" cy="406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37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500" fill="hold"/>
                                        <p:tgtEl>
                                          <p:spTgt spid="737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78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7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3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033" fill="hold"/>
                                        <p:tgtEl>
                                          <p:spTgt spid="737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79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7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7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126" fill="hold"/>
                                        <p:tgtEl>
                                          <p:spTgt spid="737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80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8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3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603" fill="hold"/>
                                        <p:tgtEl>
                                          <p:spTgt spid="737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81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8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37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335" fill="hold"/>
                                        <p:tgtEl>
                                          <p:spTgt spid="737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82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82"/>
                </p:tgtEl>
              </p:cMediaNode>
            </p:audio>
          </p:childTnLst>
        </p:cTn>
      </p:par>
    </p:tnLst>
    <p:bldLst>
      <p:bldP spid="73738" grpId="0"/>
      <p:bldP spid="73748" grpId="0"/>
      <p:bldP spid="73753" grpId="0"/>
      <p:bldP spid="737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</a:t>
            </a:r>
            <a:br>
              <a:rPr lang="en-US" sz="2600" b="1">
                <a:solidFill>
                  <a:srgbClr val="FFFF99"/>
                </a:solidFill>
              </a:rPr>
            </a:br>
            <a:r>
              <a:rPr lang="en-US" sz="2100">
                <a:solidFill>
                  <a:srgbClr val="FFFF99"/>
                </a:solidFill>
              </a:rPr>
              <a:t>Vocabulary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38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9900"/>
                </a:solidFill>
              </a:rPr>
              <a:t>Disputed</a:t>
            </a:r>
            <a:r>
              <a:rPr lang="en-US" sz="2400" b="1">
                <a:solidFill>
                  <a:srgbClr val="FFFF99"/>
                </a:solidFill>
              </a:rPr>
              <a:t> </a:t>
            </a:r>
            <a:r>
              <a:rPr lang="en-US" sz="2400">
                <a:solidFill>
                  <a:srgbClr val="FFFF99"/>
                </a:solidFill>
              </a:rPr>
              <a:t>is often used as a verb: She </a:t>
            </a:r>
            <a:r>
              <a:rPr lang="en-US" sz="2400" b="1">
                <a:solidFill>
                  <a:srgbClr val="FF9900"/>
                </a:solidFill>
              </a:rPr>
              <a:t>disputed</a:t>
            </a:r>
            <a:r>
              <a:rPr lang="en-US" sz="2400">
                <a:solidFill>
                  <a:srgbClr val="FFFF99"/>
                </a:solidFill>
              </a:rPr>
              <a:t> (</a:t>
            </a:r>
            <a:r>
              <a:rPr lang="en-US" sz="2400">
                <a:solidFill>
                  <a:srgbClr val="FF9900"/>
                </a:solidFill>
              </a:rPr>
              <a:t>argued against</a:t>
            </a:r>
            <a:r>
              <a:rPr lang="en-US" sz="2400">
                <a:solidFill>
                  <a:srgbClr val="FFFF99"/>
                </a:solidFill>
              </a:rPr>
              <a:t>) the writer’s conclusions.</a:t>
            </a:r>
            <a:endParaRPr lang="en-US" sz="2400" b="1" i="1">
              <a:solidFill>
                <a:srgbClr val="FF9900"/>
              </a:solidFill>
            </a:endParaRPr>
          </a:p>
        </p:txBody>
      </p:sp>
      <p:pic>
        <p:nvPicPr>
          <p:cNvPr id="14132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981200"/>
            <a:ext cx="133350" cy="88900"/>
          </a:xfrm>
          <a:prstGeom prst="rect">
            <a:avLst/>
          </a:prstGeom>
          <a:noFill/>
        </p:spPr>
      </p:pic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533400" y="2438400"/>
            <a:ext cx="48006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As an adjective,</a:t>
            </a:r>
            <a:r>
              <a:rPr lang="en-US" sz="2400" b="1">
                <a:solidFill>
                  <a:srgbClr val="FF9900"/>
                </a:solidFill>
              </a:rPr>
              <a:t> </a:t>
            </a:r>
            <a:r>
              <a:rPr lang="en-US" sz="2400" b="1" i="1">
                <a:solidFill>
                  <a:srgbClr val="FF9900"/>
                </a:solidFill>
              </a:rPr>
              <a:t>disputed</a:t>
            </a:r>
            <a:r>
              <a:rPr lang="en-US" sz="2400">
                <a:solidFill>
                  <a:srgbClr val="FFFF99"/>
                </a:solidFill>
              </a:rPr>
              <a:t> is used to describe the </a:t>
            </a:r>
            <a:r>
              <a:rPr lang="en-US" sz="2400">
                <a:solidFill>
                  <a:srgbClr val="FF9900"/>
                </a:solidFill>
              </a:rPr>
              <a:t>subject of an argument</a:t>
            </a:r>
            <a:r>
              <a:rPr lang="en-US" sz="2400">
                <a:solidFill>
                  <a:srgbClr val="FFFF99"/>
                </a:solidFill>
              </a:rPr>
              <a:t>: The </a:t>
            </a:r>
            <a:r>
              <a:rPr lang="en-US" sz="2400" b="1">
                <a:solidFill>
                  <a:srgbClr val="FF9900"/>
                </a:solidFill>
              </a:rPr>
              <a:t>disputed</a:t>
            </a:r>
            <a:r>
              <a:rPr lang="en-US" sz="2400">
                <a:solidFill>
                  <a:srgbClr val="FFFF99"/>
                </a:solidFill>
              </a:rPr>
              <a:t> conclusions led to some interesting class debates.</a:t>
            </a:r>
            <a:endParaRPr lang="en-US" sz="2400" b="1">
              <a:solidFill>
                <a:srgbClr val="FF9900"/>
              </a:solidFill>
            </a:endParaRPr>
          </a:p>
        </p:txBody>
      </p:sp>
      <p:pic>
        <p:nvPicPr>
          <p:cNvPr id="1413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495800"/>
            <a:ext cx="133350" cy="88900"/>
          </a:xfrm>
          <a:prstGeom prst="rect">
            <a:avLst/>
          </a:prstGeom>
          <a:noFill/>
        </p:spPr>
      </p:pic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533400" y="4876800"/>
            <a:ext cx="4495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What would </a:t>
            </a:r>
            <a:r>
              <a:rPr lang="en-US" sz="2400" b="1" i="1">
                <a:solidFill>
                  <a:srgbClr val="FF9900"/>
                </a:solidFill>
              </a:rPr>
              <a:t>dispute</a:t>
            </a:r>
            <a:r>
              <a:rPr lang="en-US" sz="2400" b="1">
                <a:solidFill>
                  <a:srgbClr val="FF9900"/>
                </a:solidFill>
              </a:rPr>
              <a:t> </a:t>
            </a:r>
            <a:r>
              <a:rPr lang="en-US" sz="2400">
                <a:solidFill>
                  <a:srgbClr val="FFFF99"/>
                </a:solidFill>
              </a:rPr>
              <a:t>mean if it were used as a noun?  </a:t>
            </a:r>
          </a:p>
        </p:txBody>
      </p:sp>
      <p:pic>
        <p:nvPicPr>
          <p:cNvPr id="141329" name="Picture 17" descr="AA0395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362200"/>
            <a:ext cx="3429000" cy="341947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5" grpId="0"/>
      <p:bldP spid="1413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8153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The </a:t>
            </a:r>
            <a:r>
              <a:rPr lang="en-US" sz="2400" b="1">
                <a:solidFill>
                  <a:srgbClr val="FF9900"/>
                </a:solidFill>
              </a:rPr>
              <a:t>disputed </a:t>
            </a:r>
            <a:r>
              <a:rPr lang="en-US" sz="2400">
                <a:solidFill>
                  <a:srgbClr val="FFFF99"/>
                </a:solidFill>
              </a:rPr>
              <a:t>theory caused quite a stir in the scientific community.</a:t>
            </a:r>
            <a:endParaRPr lang="en-US" sz="2400" b="1">
              <a:solidFill>
                <a:srgbClr val="FF9900"/>
              </a:solidFill>
            </a:endParaRP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</a:t>
            </a:r>
            <a:br>
              <a:rPr lang="en-US" sz="2600" b="1">
                <a:solidFill>
                  <a:srgbClr val="FFFF99"/>
                </a:solidFill>
              </a:rPr>
            </a:br>
            <a:r>
              <a:rPr lang="en-US" sz="2100">
                <a:solidFill>
                  <a:srgbClr val="FFFF99"/>
                </a:solidFill>
              </a:rPr>
              <a:t>Vocabulary</a:t>
            </a:r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533400" y="2438400"/>
            <a:ext cx="47244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What is likely to be true of the theory?</a:t>
            </a:r>
          </a:p>
          <a:p>
            <a:pPr marL="800100" lvl="1" indent="-342900"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All scientists agree on its truth.</a:t>
            </a:r>
          </a:p>
          <a:p>
            <a:pPr marL="800100" lvl="1" indent="-342900"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It lacks sufficient evidence.</a:t>
            </a:r>
          </a:p>
          <a:p>
            <a:pPr marL="800100" lvl="1" indent="-342900"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It has been completely tested.</a:t>
            </a:r>
          </a:p>
        </p:txBody>
      </p:sp>
      <p:pic>
        <p:nvPicPr>
          <p:cNvPr id="143378" name="Picture 18" descr="72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90800"/>
            <a:ext cx="3429000" cy="2505075"/>
          </a:xfrm>
          <a:prstGeom prst="rect">
            <a:avLst/>
          </a:prstGeom>
          <a:noFill/>
        </p:spPr>
      </p:pic>
      <p:pic>
        <p:nvPicPr>
          <p:cNvPr id="14337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19800"/>
            <a:ext cx="585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8153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The </a:t>
            </a:r>
            <a:r>
              <a:rPr lang="en-US" sz="2400" b="1">
                <a:solidFill>
                  <a:srgbClr val="FF9900"/>
                </a:solidFill>
              </a:rPr>
              <a:t>disputed </a:t>
            </a:r>
            <a:r>
              <a:rPr lang="en-US" sz="2400">
                <a:solidFill>
                  <a:srgbClr val="FFFF99"/>
                </a:solidFill>
              </a:rPr>
              <a:t>theory caused quite a stir in the scientific community.</a:t>
            </a:r>
            <a:endParaRPr lang="en-US" sz="2400" b="1">
              <a:solidFill>
                <a:srgbClr val="FF9900"/>
              </a:solidFill>
            </a:endParaRPr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</a:t>
            </a:r>
            <a:br>
              <a:rPr lang="en-US" sz="2600" b="1">
                <a:solidFill>
                  <a:srgbClr val="FFFF99"/>
                </a:solidFill>
              </a:rPr>
            </a:br>
            <a:r>
              <a:rPr lang="en-US" sz="2100">
                <a:solidFill>
                  <a:srgbClr val="FFFF99"/>
                </a:solidFill>
              </a:rPr>
              <a:t>Vocabulary</a:t>
            </a: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533400" y="2438400"/>
            <a:ext cx="47244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What is likely to be true of the theory?</a:t>
            </a:r>
          </a:p>
          <a:p>
            <a:pPr marL="800100" lvl="1" indent="-342900"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All scientists agree on its truth.</a:t>
            </a:r>
          </a:p>
          <a:p>
            <a:pPr marL="800100" lvl="1" indent="-342900">
              <a:spcBef>
                <a:spcPct val="50000"/>
              </a:spcBef>
              <a:buFontTx/>
              <a:buAutoNum type="alphaLcPeriod"/>
            </a:pPr>
            <a:r>
              <a:rPr lang="en-US" sz="2400" u="sng">
                <a:solidFill>
                  <a:srgbClr val="FF9900"/>
                </a:solidFill>
              </a:rPr>
              <a:t>It lacks sufficient evidence</a:t>
            </a:r>
            <a:r>
              <a:rPr lang="en-US" sz="2400">
                <a:solidFill>
                  <a:srgbClr val="FF9900"/>
                </a:solidFill>
              </a:rPr>
              <a:t>.</a:t>
            </a:r>
          </a:p>
          <a:p>
            <a:pPr marL="800100" lvl="1" indent="-342900"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It has been completely tested.</a:t>
            </a:r>
          </a:p>
        </p:txBody>
      </p:sp>
      <p:pic>
        <p:nvPicPr>
          <p:cNvPr id="190470" name="Picture 6" descr="72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90800"/>
            <a:ext cx="3429000" cy="2505075"/>
          </a:xfrm>
          <a:prstGeom prst="rect">
            <a:avLst/>
          </a:prstGeom>
          <a:noFill/>
        </p:spPr>
      </p:pic>
      <p:pic>
        <p:nvPicPr>
          <p:cNvPr id="1904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19800"/>
            <a:ext cx="585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</a:t>
            </a:r>
            <a:br>
              <a:rPr lang="en-US" sz="2600" b="1">
                <a:solidFill>
                  <a:srgbClr val="FFFF99"/>
                </a:solidFill>
              </a:rPr>
            </a:br>
            <a:r>
              <a:rPr lang="en-US" sz="2100">
                <a:solidFill>
                  <a:srgbClr val="FFFF99"/>
                </a:solidFill>
              </a:rPr>
              <a:t>Vocabulary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305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To </a:t>
            </a:r>
            <a:r>
              <a:rPr lang="en-US" sz="2400" b="1">
                <a:solidFill>
                  <a:srgbClr val="FF9900"/>
                </a:solidFill>
              </a:rPr>
              <a:t>maraud</a:t>
            </a:r>
            <a:r>
              <a:rPr lang="en-US" sz="2400">
                <a:solidFill>
                  <a:srgbClr val="FF9900"/>
                </a:solidFill>
              </a:rPr>
              <a:t> </a:t>
            </a:r>
            <a:r>
              <a:rPr lang="en-US" sz="2400">
                <a:solidFill>
                  <a:srgbClr val="FFFF99"/>
                </a:solidFill>
              </a:rPr>
              <a:t>is to </a:t>
            </a:r>
            <a:r>
              <a:rPr lang="en-US" sz="2400">
                <a:solidFill>
                  <a:srgbClr val="FF9900"/>
                </a:solidFill>
              </a:rPr>
              <a:t>raid in search of goods</a:t>
            </a:r>
            <a:r>
              <a:rPr lang="en-US" sz="2400">
                <a:solidFill>
                  <a:srgbClr val="FFFF99"/>
                </a:solidFill>
              </a:rPr>
              <a:t>. </a:t>
            </a:r>
            <a:r>
              <a:rPr lang="en-US" sz="2400" b="1">
                <a:solidFill>
                  <a:srgbClr val="FF9900"/>
                </a:solidFill>
              </a:rPr>
              <a:t>Marauders</a:t>
            </a:r>
            <a:r>
              <a:rPr lang="en-US" sz="2400">
                <a:solidFill>
                  <a:srgbClr val="FFFF99"/>
                </a:solidFill>
              </a:rPr>
              <a:t> are those who commit these raids. </a:t>
            </a:r>
            <a:endParaRPr lang="en-US" sz="2400" i="1">
              <a:solidFill>
                <a:srgbClr val="FFFF99"/>
              </a:solidFill>
            </a:endParaRPr>
          </a:p>
        </p:txBody>
      </p:sp>
      <p:pic>
        <p:nvPicPr>
          <p:cNvPr id="14542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981200"/>
            <a:ext cx="133350" cy="88900"/>
          </a:xfrm>
          <a:prstGeom prst="rect">
            <a:avLst/>
          </a:prstGeom>
          <a:noFill/>
        </p:spPr>
      </p:pic>
      <p:sp>
        <p:nvSpPr>
          <p:cNvPr id="145423" name="Text Box 15"/>
          <p:cNvSpPr txBox="1">
            <a:spLocks noChangeArrowheads="1"/>
          </p:cNvSpPr>
          <p:nvPr/>
        </p:nvSpPr>
        <p:spPr bwMode="auto">
          <a:xfrm>
            <a:off x="533400" y="5181600"/>
            <a:ext cx="8305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What kinds of activities would lead people to consider the Vikings </a:t>
            </a:r>
            <a:r>
              <a:rPr lang="en-US" sz="2400" b="1">
                <a:solidFill>
                  <a:srgbClr val="FF9900"/>
                </a:solidFill>
              </a:rPr>
              <a:t>marauders</a:t>
            </a:r>
            <a:r>
              <a:rPr lang="en-US" sz="2400">
                <a:solidFill>
                  <a:srgbClr val="FFFF99"/>
                </a:solidFill>
              </a:rPr>
              <a:t>?</a:t>
            </a:r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533400" y="2362200"/>
            <a:ext cx="43434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A thousand years ago, </a:t>
            </a:r>
            <a:br>
              <a:rPr lang="en-US" sz="2400">
                <a:solidFill>
                  <a:srgbClr val="FFFF99"/>
                </a:solidFill>
              </a:rPr>
            </a:br>
            <a:r>
              <a:rPr lang="en-US" sz="2400">
                <a:solidFill>
                  <a:srgbClr val="FFFF99"/>
                </a:solidFill>
              </a:rPr>
              <a:t>the Vikings of </a:t>
            </a:r>
            <a:br>
              <a:rPr lang="en-US" sz="2400">
                <a:solidFill>
                  <a:srgbClr val="FFFF99"/>
                </a:solidFill>
              </a:rPr>
            </a:br>
            <a:r>
              <a:rPr lang="en-US" sz="2400">
                <a:solidFill>
                  <a:srgbClr val="FFFF99"/>
                </a:solidFill>
              </a:rPr>
              <a:t>Scandinavia were known as fierce </a:t>
            </a:r>
            <a:r>
              <a:rPr lang="en-US" sz="2400" b="1">
                <a:solidFill>
                  <a:srgbClr val="FF9900"/>
                </a:solidFill>
              </a:rPr>
              <a:t>marauders</a:t>
            </a:r>
            <a:r>
              <a:rPr lang="en-US" sz="2400">
                <a:solidFill>
                  <a:srgbClr val="FFFF99"/>
                </a:solidFill>
              </a:rPr>
              <a:t> who sailed throughout Europe, </a:t>
            </a:r>
            <a:r>
              <a:rPr lang="en-US" sz="2400">
                <a:solidFill>
                  <a:srgbClr val="FF9900"/>
                </a:solidFill>
              </a:rPr>
              <a:t>raiding and robbing</a:t>
            </a:r>
            <a:r>
              <a:rPr lang="en-US" sz="2400">
                <a:solidFill>
                  <a:schemeClr val="hlink"/>
                </a:solidFill>
              </a:rPr>
              <a:t> coastal villages</a:t>
            </a:r>
            <a:r>
              <a:rPr lang="en-US" sz="2400">
                <a:solidFill>
                  <a:srgbClr val="FFFF99"/>
                </a:solidFill>
              </a:rPr>
              <a:t>.  </a:t>
            </a:r>
          </a:p>
        </p:txBody>
      </p:sp>
      <p:pic>
        <p:nvPicPr>
          <p:cNvPr id="14542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5146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2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4876800"/>
            <a:ext cx="133350" cy="889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3" grpId="0"/>
      <p:bldP spid="1454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9" name="Picture 13" descr="DEU0074E"/>
          <p:cNvPicPr>
            <a:picLocks noChangeAspect="1" noChangeArrowheads="1"/>
          </p:cNvPicPr>
          <p:nvPr/>
        </p:nvPicPr>
        <p:blipFill>
          <a:blip r:embed="rId3" cstate="print"/>
          <a:srcRect l="6250"/>
          <a:stretch>
            <a:fillRect/>
          </a:stretch>
        </p:blipFill>
        <p:spPr bwMode="auto">
          <a:xfrm>
            <a:off x="5257800" y="2743200"/>
            <a:ext cx="3429000" cy="2438400"/>
          </a:xfrm>
          <a:prstGeom prst="rect">
            <a:avLst/>
          </a:prstGeom>
          <a:noFill/>
        </p:spPr>
      </p:pic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533400" y="1371600"/>
            <a:ext cx="8153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As </a:t>
            </a:r>
            <a:r>
              <a:rPr lang="en-US" sz="2400" b="1">
                <a:solidFill>
                  <a:srgbClr val="FF9900"/>
                </a:solidFill>
              </a:rPr>
              <a:t>marauders</a:t>
            </a:r>
            <a:r>
              <a:rPr lang="en-US" sz="2400">
                <a:solidFill>
                  <a:srgbClr val="FFFF99"/>
                </a:solidFill>
              </a:rPr>
              <a:t> descended from the hills, many villagers fled their homes.</a:t>
            </a: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</a:t>
            </a:r>
            <a:br>
              <a:rPr lang="en-US" sz="2600" b="1">
                <a:solidFill>
                  <a:srgbClr val="FFFF99"/>
                </a:solidFill>
              </a:rPr>
            </a:br>
            <a:r>
              <a:rPr lang="en-US" sz="2100">
                <a:solidFill>
                  <a:srgbClr val="FFFF99"/>
                </a:solidFill>
              </a:rPr>
              <a:t>Vocabulary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609600" y="2362200"/>
            <a:ext cx="49530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Why did the villagers react this way?</a:t>
            </a:r>
          </a:p>
          <a:p>
            <a:pPr marL="800100" lvl="1" indent="-342900"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They were about to be robbed.</a:t>
            </a:r>
          </a:p>
          <a:p>
            <a:pPr marL="800100" lvl="1" indent="-342900"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They were tired of the frequent mudslides.</a:t>
            </a:r>
          </a:p>
          <a:p>
            <a:pPr marL="800100" lvl="1" indent="-342900"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They were afraid of the spreading wildfire.</a:t>
            </a:r>
          </a:p>
        </p:txBody>
      </p:sp>
      <p:pic>
        <p:nvPicPr>
          <p:cNvPr id="14746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19800"/>
            <a:ext cx="585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0" name="Picture 20" descr="4560896-1801x2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371600"/>
            <a:ext cx="5334000" cy="3556000"/>
          </a:xfrm>
          <a:prstGeom prst="rect">
            <a:avLst/>
          </a:prstGeom>
          <a:noFill/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 </a:t>
            </a:r>
            <a:br>
              <a:rPr lang="en-US" sz="2600" b="1">
                <a:solidFill>
                  <a:srgbClr val="FFFF99"/>
                </a:solidFill>
              </a:rPr>
            </a:br>
            <a:r>
              <a:rPr lang="en-US" sz="2100">
                <a:solidFill>
                  <a:srgbClr val="FFFF99"/>
                </a:solidFill>
              </a:rPr>
              <a:t>Introducing the Selection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219200" y="5029200"/>
            <a:ext cx="6781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What does it take to get two enemies to overcome their differences?</a:t>
            </a:r>
          </a:p>
        </p:txBody>
      </p:sp>
      <p:pic>
        <p:nvPicPr>
          <p:cNvPr id="61461" name="Picture 21" descr="4560897-1801x27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371600"/>
            <a:ext cx="5334000" cy="3556000"/>
          </a:xfrm>
          <a:prstGeom prst="rect">
            <a:avLst/>
          </a:prstGeom>
          <a:noFill/>
        </p:spPr>
      </p:pic>
      <p:pic>
        <p:nvPicPr>
          <p:cNvPr id="61459" name="Picture 19" descr="what-do-you-think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725863"/>
            <a:ext cx="1600200" cy="135096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533400" y="1371600"/>
            <a:ext cx="8153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As </a:t>
            </a:r>
            <a:r>
              <a:rPr lang="en-US" sz="2400" b="1">
                <a:solidFill>
                  <a:srgbClr val="FF9900"/>
                </a:solidFill>
              </a:rPr>
              <a:t>marauders</a:t>
            </a:r>
            <a:r>
              <a:rPr lang="en-US" sz="2400">
                <a:solidFill>
                  <a:srgbClr val="FFFF99"/>
                </a:solidFill>
              </a:rPr>
              <a:t> descended from the hills, many villagers fled their homes.</a:t>
            </a: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</a:t>
            </a:r>
            <a:br>
              <a:rPr lang="en-US" sz="2600" b="1">
                <a:solidFill>
                  <a:srgbClr val="FFFF99"/>
                </a:solidFill>
              </a:rPr>
            </a:br>
            <a:r>
              <a:rPr lang="en-US" sz="2100">
                <a:solidFill>
                  <a:srgbClr val="FFFF99"/>
                </a:solidFill>
              </a:rPr>
              <a:t>Vocabulary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609600" y="2362200"/>
            <a:ext cx="49530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Why did the villagers react this way?</a:t>
            </a:r>
          </a:p>
          <a:p>
            <a:pPr marL="800100" lvl="1" indent="-342900">
              <a:spcBef>
                <a:spcPct val="50000"/>
              </a:spcBef>
              <a:buFontTx/>
              <a:buAutoNum type="alphaLcPeriod"/>
            </a:pPr>
            <a:r>
              <a:rPr lang="en-US" sz="2400" u="sng">
                <a:solidFill>
                  <a:srgbClr val="FF9900"/>
                </a:solidFill>
              </a:rPr>
              <a:t>They were about to be robbed</a:t>
            </a:r>
            <a:r>
              <a:rPr lang="en-US" sz="2400">
                <a:solidFill>
                  <a:srgbClr val="FF9900"/>
                </a:solidFill>
              </a:rPr>
              <a:t>.</a:t>
            </a:r>
          </a:p>
          <a:p>
            <a:pPr marL="800100" lvl="1" indent="-342900"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They were tired of the frequent mudslides.</a:t>
            </a:r>
          </a:p>
          <a:p>
            <a:pPr marL="800100" lvl="1" indent="-342900"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They were afraid of the spreading wildfire.</a:t>
            </a:r>
          </a:p>
        </p:txBody>
      </p:sp>
      <p:pic>
        <p:nvPicPr>
          <p:cNvPr id="1925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19800"/>
            <a:ext cx="585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520" name="Picture 8" descr="DEU0074E"/>
          <p:cNvPicPr>
            <a:picLocks noChangeAspect="1" noChangeArrowheads="1"/>
          </p:cNvPicPr>
          <p:nvPr/>
        </p:nvPicPr>
        <p:blipFill>
          <a:blip r:embed="rId4" cstate="print"/>
          <a:srcRect l="6250"/>
          <a:stretch>
            <a:fillRect/>
          </a:stretch>
        </p:blipFill>
        <p:spPr bwMode="auto">
          <a:xfrm>
            <a:off x="5257800" y="2743200"/>
            <a:ext cx="3429000" cy="2438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89" name="Picture 25" descr="5115535-2255x15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14600"/>
            <a:ext cx="1725613" cy="2590800"/>
          </a:xfrm>
          <a:prstGeom prst="rect">
            <a:avLst/>
          </a:prstGeom>
          <a:noFill/>
        </p:spPr>
      </p:pic>
      <p:pic>
        <p:nvPicPr>
          <p:cNvPr id="164888" name="Picture 24" descr="5021732-2900x19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514600"/>
            <a:ext cx="1703388" cy="2590800"/>
          </a:xfrm>
          <a:prstGeom prst="rect">
            <a:avLst/>
          </a:prstGeom>
          <a:noFill/>
        </p:spPr>
      </p:pic>
      <p:pic>
        <p:nvPicPr>
          <p:cNvPr id="164887" name="Picture 23" descr="4889686-2551x1918"/>
          <p:cNvPicPr>
            <a:picLocks noChangeAspect="1" noChangeArrowheads="1"/>
          </p:cNvPicPr>
          <p:nvPr/>
        </p:nvPicPr>
        <p:blipFill>
          <a:blip r:embed="rId5" cstate="print"/>
          <a:srcRect l="7831" r="2121"/>
          <a:stretch>
            <a:fillRect/>
          </a:stretch>
        </p:blipFill>
        <p:spPr bwMode="auto">
          <a:xfrm>
            <a:off x="1066800" y="2514600"/>
            <a:ext cx="1752600" cy="2590800"/>
          </a:xfrm>
          <a:prstGeom prst="rect">
            <a:avLst/>
          </a:prstGeom>
          <a:noFill/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2575"/>
            <a:ext cx="8534400" cy="809625"/>
          </a:xfrm>
          <a:noFill/>
          <a:ln/>
        </p:spPr>
        <p:txBody>
          <a:bodyPr/>
          <a:lstStyle/>
          <a:p>
            <a:r>
              <a:rPr lang="en-US" sz="2600" b="1"/>
              <a:t>The Interlopers</a:t>
            </a:r>
            <a:br>
              <a:rPr lang="en-US" sz="2600" b="1"/>
            </a:br>
            <a:r>
              <a:rPr lang="en-US" sz="2100"/>
              <a:t>Vocabulary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83058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2400">
                <a:solidFill>
                  <a:srgbClr val="FFFF99"/>
                </a:solidFill>
              </a:rPr>
              <a:t>How might people express </a:t>
            </a:r>
            <a:r>
              <a:rPr lang="en-US" sz="2400" b="1">
                <a:solidFill>
                  <a:srgbClr val="FF9900"/>
                </a:solidFill>
              </a:rPr>
              <a:t>exasperation</a:t>
            </a:r>
            <a:r>
              <a:rPr lang="en-US" sz="2400">
                <a:solidFill>
                  <a:srgbClr val="FFFF99"/>
                </a:solidFill>
              </a:rPr>
              <a:t>?</a:t>
            </a:r>
            <a:endParaRPr lang="en-US" sz="2400"/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609600" y="52578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What situations create a sense of </a:t>
            </a:r>
            <a:r>
              <a:rPr lang="en-US" sz="2400" b="1">
                <a:solidFill>
                  <a:srgbClr val="FF9900"/>
                </a:solidFill>
              </a:rPr>
              <a:t>exasperation</a:t>
            </a:r>
            <a:r>
              <a:rPr lang="en-US" sz="2400">
                <a:solidFill>
                  <a:srgbClr val="FFFF99"/>
                </a:solidFill>
              </a:rPr>
              <a:t>?</a:t>
            </a:r>
          </a:p>
        </p:txBody>
      </p:sp>
      <p:sp>
        <p:nvSpPr>
          <p:cNvPr id="164884" name="Rectangle 20"/>
          <p:cNvSpPr>
            <a:spLocks noChangeArrowheads="1"/>
          </p:cNvSpPr>
          <p:nvPr/>
        </p:nvSpPr>
        <p:spPr bwMode="auto">
          <a:xfrm>
            <a:off x="609600" y="1066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>
                <a:solidFill>
                  <a:srgbClr val="FFFF99"/>
                </a:solidFill>
              </a:rPr>
              <a:t>If a person feels</a:t>
            </a:r>
            <a:r>
              <a:rPr lang="en-US" sz="2400" b="1">
                <a:solidFill>
                  <a:srgbClr val="FF9900"/>
                </a:solidFill>
              </a:rPr>
              <a:t> exasperated</a:t>
            </a:r>
            <a:r>
              <a:rPr lang="en-US" sz="2400">
                <a:solidFill>
                  <a:srgbClr val="FFFF99"/>
                </a:solidFill>
              </a:rPr>
              <a:t>, he or she feels </a:t>
            </a:r>
            <a:r>
              <a:rPr lang="en-US" sz="2400">
                <a:solidFill>
                  <a:srgbClr val="FF9900"/>
                </a:solidFill>
              </a:rPr>
              <a:t>greatly annoyed</a:t>
            </a:r>
            <a:r>
              <a:rPr lang="en-US" sz="3200">
                <a:solidFill>
                  <a:srgbClr val="FFFF99"/>
                </a:solidFill>
              </a:rPr>
              <a:t>.</a:t>
            </a:r>
            <a:endParaRPr lang="en-US" sz="3200"/>
          </a:p>
        </p:txBody>
      </p:sp>
      <p:pic>
        <p:nvPicPr>
          <p:cNvPr id="164885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1850" y="1778000"/>
            <a:ext cx="133350" cy="88900"/>
          </a:xfrm>
          <a:prstGeom prst="rect">
            <a:avLst/>
          </a:prstGeom>
          <a:noFill/>
        </p:spPr>
      </p:pic>
      <p:pic>
        <p:nvPicPr>
          <p:cNvPr id="164886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43850" y="4940300"/>
            <a:ext cx="133350" cy="889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  <p:bldP spid="1648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2575"/>
            <a:ext cx="8534400" cy="809625"/>
          </a:xfrm>
          <a:noFill/>
          <a:ln/>
        </p:spPr>
        <p:txBody>
          <a:bodyPr/>
          <a:lstStyle/>
          <a:p>
            <a:r>
              <a:rPr lang="en-US" sz="2600" b="1"/>
              <a:t>The Interlopers</a:t>
            </a:r>
            <a:br>
              <a:rPr lang="en-US" sz="2600" b="1"/>
            </a:br>
            <a:r>
              <a:rPr lang="en-US" sz="2100"/>
              <a:t>Vocabulary</a:t>
            </a:r>
          </a:p>
        </p:txBody>
      </p:sp>
      <p:pic>
        <p:nvPicPr>
          <p:cNvPr id="165896" name="Picture 8" descr="wr?wodata=2_310562430_v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67000"/>
            <a:ext cx="4267200" cy="2943225"/>
          </a:xfrm>
          <a:prstGeom prst="rect">
            <a:avLst/>
          </a:prstGeom>
          <a:noFill/>
        </p:spPr>
      </p:pic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4724400" y="2209800"/>
            <a:ext cx="38862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FFFF99"/>
              </a:solidFill>
            </a:endParaRPr>
          </a:p>
          <a:p>
            <a:pPr marL="800100" lvl="1" indent="-342900"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He was excited to earn his license.</a:t>
            </a:r>
          </a:p>
          <a:p>
            <a:pPr marL="800100" lvl="1" indent="-342900"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He had failed the test.</a:t>
            </a:r>
          </a:p>
          <a:p>
            <a:pPr marL="800100" lvl="1" indent="-342900"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His father said he could borrow the car.</a:t>
            </a:r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457200" y="1066800"/>
            <a:ext cx="84582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After he finished taking his driving test, John wore a look of </a:t>
            </a:r>
            <a:r>
              <a:rPr lang="en-US" sz="2400" b="1">
                <a:solidFill>
                  <a:srgbClr val="FF9900"/>
                </a:solidFill>
              </a:rPr>
              <a:t>exasperation</a:t>
            </a:r>
            <a:r>
              <a:rPr lang="en-US" sz="2400">
                <a:solidFill>
                  <a:srgbClr val="FFFF99"/>
                </a:solidFill>
              </a:rPr>
              <a:t> on his face.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Why might John look </a:t>
            </a:r>
            <a:r>
              <a:rPr lang="en-US" sz="2400" b="1">
                <a:solidFill>
                  <a:srgbClr val="FF9900"/>
                </a:solidFill>
              </a:rPr>
              <a:t>exasperated</a:t>
            </a:r>
            <a:r>
              <a:rPr lang="en-US" sz="2400">
                <a:solidFill>
                  <a:srgbClr val="FFFF99"/>
                </a:solidFill>
              </a:rPr>
              <a:t>?</a:t>
            </a:r>
          </a:p>
        </p:txBody>
      </p:sp>
      <p:pic>
        <p:nvPicPr>
          <p:cNvPr id="16590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19800"/>
            <a:ext cx="585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2575"/>
            <a:ext cx="8534400" cy="809625"/>
          </a:xfrm>
          <a:noFill/>
          <a:ln/>
        </p:spPr>
        <p:txBody>
          <a:bodyPr/>
          <a:lstStyle/>
          <a:p>
            <a:r>
              <a:rPr lang="en-US" sz="2600" b="1"/>
              <a:t>The Interlopers</a:t>
            </a:r>
            <a:br>
              <a:rPr lang="en-US" sz="2600" b="1"/>
            </a:br>
            <a:r>
              <a:rPr lang="en-US" sz="2100"/>
              <a:t>Vocabulary</a:t>
            </a:r>
          </a:p>
        </p:txBody>
      </p:sp>
      <p:pic>
        <p:nvPicPr>
          <p:cNvPr id="194563" name="Picture 3" descr="wr?wodata=2_310562430_v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67000"/>
            <a:ext cx="4267200" cy="2943225"/>
          </a:xfrm>
          <a:prstGeom prst="rect">
            <a:avLst/>
          </a:prstGeom>
          <a:noFill/>
        </p:spPr>
      </p:pic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4724400" y="2209800"/>
            <a:ext cx="38862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FFFF99"/>
              </a:solidFill>
            </a:endParaRPr>
          </a:p>
          <a:p>
            <a:pPr marL="800100" lvl="1" indent="-342900"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He was excited to earn his license.</a:t>
            </a:r>
          </a:p>
          <a:p>
            <a:pPr marL="800100" lvl="1" indent="-342900">
              <a:spcBef>
                <a:spcPct val="50000"/>
              </a:spcBef>
              <a:buFontTx/>
              <a:buAutoNum type="alphaLcPeriod"/>
            </a:pPr>
            <a:r>
              <a:rPr lang="en-US" sz="2400" u="sng">
                <a:solidFill>
                  <a:srgbClr val="FF9900"/>
                </a:solidFill>
              </a:rPr>
              <a:t>He had failed the test</a:t>
            </a:r>
            <a:r>
              <a:rPr lang="en-US" sz="2400">
                <a:solidFill>
                  <a:srgbClr val="FF9900"/>
                </a:solidFill>
              </a:rPr>
              <a:t>.</a:t>
            </a:r>
          </a:p>
          <a:p>
            <a:pPr marL="800100" lvl="1" indent="-342900"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His father said he could borrow the car.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457200" y="1066800"/>
            <a:ext cx="84582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After he finished taking his driving test, John wore a look of </a:t>
            </a:r>
            <a:r>
              <a:rPr lang="en-US" sz="2400" b="1">
                <a:solidFill>
                  <a:srgbClr val="FF9900"/>
                </a:solidFill>
              </a:rPr>
              <a:t>exasperation</a:t>
            </a:r>
            <a:r>
              <a:rPr lang="en-US" sz="2400">
                <a:solidFill>
                  <a:srgbClr val="FFFF99"/>
                </a:solidFill>
              </a:rPr>
              <a:t> on his face.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Why might John look </a:t>
            </a:r>
            <a:r>
              <a:rPr lang="en-US" sz="2400" b="1">
                <a:solidFill>
                  <a:srgbClr val="FF9900"/>
                </a:solidFill>
              </a:rPr>
              <a:t>exasperated</a:t>
            </a:r>
            <a:r>
              <a:rPr lang="en-US" sz="2400">
                <a:solidFill>
                  <a:srgbClr val="FFFF99"/>
                </a:solidFill>
              </a:rPr>
              <a:t>?</a:t>
            </a:r>
          </a:p>
        </p:txBody>
      </p:sp>
      <p:pic>
        <p:nvPicPr>
          <p:cNvPr id="1945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19800"/>
            <a:ext cx="585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27" name="Picture 15" descr="4891486-1804x27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00400"/>
            <a:ext cx="3886200" cy="2581275"/>
          </a:xfrm>
          <a:prstGeom prst="rect">
            <a:avLst/>
          </a:prstGeom>
          <a:noFill/>
        </p:spPr>
      </p:pic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457200" y="2057400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Offering </a:t>
            </a:r>
            <a:r>
              <a:rPr lang="en-US" sz="2400" b="1">
                <a:solidFill>
                  <a:srgbClr val="FF9900"/>
                </a:solidFill>
              </a:rPr>
              <a:t>condolences</a:t>
            </a:r>
            <a:r>
              <a:rPr lang="en-US" sz="2400">
                <a:solidFill>
                  <a:srgbClr val="FFFF99"/>
                </a:solidFill>
              </a:rPr>
              <a:t> lets someone know that you </a:t>
            </a:r>
            <a:r>
              <a:rPr lang="en-US" sz="2400">
                <a:solidFill>
                  <a:srgbClr val="FF9900"/>
                </a:solidFill>
              </a:rPr>
              <a:t>sympathize</a:t>
            </a:r>
            <a:r>
              <a:rPr lang="en-US" sz="2400">
                <a:solidFill>
                  <a:srgbClr val="FFFF99"/>
                </a:solidFill>
              </a:rPr>
              <a:t> with his or her pain and loss.</a:t>
            </a: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2575"/>
            <a:ext cx="8534400" cy="809625"/>
          </a:xfrm>
          <a:noFill/>
          <a:ln/>
        </p:spPr>
        <p:txBody>
          <a:bodyPr/>
          <a:lstStyle/>
          <a:p>
            <a:r>
              <a:rPr lang="en-US" sz="2600" b="1"/>
              <a:t>The Interlopers</a:t>
            </a:r>
            <a:br>
              <a:rPr lang="en-US" sz="2600" b="1"/>
            </a:br>
            <a:r>
              <a:rPr lang="en-US" sz="2100"/>
              <a:t>Vocabulary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2400">
                <a:solidFill>
                  <a:srgbClr val="FFFF99"/>
                </a:solidFill>
              </a:rPr>
              <a:t>Many people offer </a:t>
            </a:r>
            <a:r>
              <a:rPr lang="en-US" sz="2400" b="1">
                <a:solidFill>
                  <a:srgbClr val="FF9900"/>
                </a:solidFill>
              </a:rPr>
              <a:t>condolences</a:t>
            </a:r>
            <a:r>
              <a:rPr lang="en-US" sz="2400">
                <a:solidFill>
                  <a:srgbClr val="FFFF99"/>
                </a:solidFill>
              </a:rPr>
              <a:t>, or </a:t>
            </a:r>
            <a:r>
              <a:rPr lang="en-US" sz="2400">
                <a:solidFill>
                  <a:srgbClr val="FF9900"/>
                </a:solidFill>
              </a:rPr>
              <a:t>expressions of sympathy</a:t>
            </a:r>
            <a:r>
              <a:rPr lang="en-US" sz="2400">
                <a:solidFill>
                  <a:srgbClr val="FFFF99"/>
                </a:solidFill>
              </a:rPr>
              <a:t>, when a loved one passes away. </a:t>
            </a:r>
            <a:endParaRPr lang="en-US" sz="2400" b="1">
              <a:solidFill>
                <a:srgbClr val="FFFF99"/>
              </a:solidFill>
            </a:endParaRPr>
          </a:p>
        </p:txBody>
      </p:sp>
      <p:pic>
        <p:nvPicPr>
          <p:cNvPr id="1669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667000"/>
            <a:ext cx="133350" cy="88900"/>
          </a:xfrm>
          <a:prstGeom prst="rect">
            <a:avLst/>
          </a:prstGeom>
          <a:noFill/>
        </p:spPr>
      </p:pic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685800" y="3352800"/>
            <a:ext cx="3429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Why might the doctor be giving his </a:t>
            </a:r>
            <a:r>
              <a:rPr lang="en-US" sz="2400" b="1">
                <a:solidFill>
                  <a:srgbClr val="FF9900"/>
                </a:solidFill>
              </a:rPr>
              <a:t>condolences</a:t>
            </a:r>
            <a:r>
              <a:rPr lang="en-US" sz="2400">
                <a:solidFill>
                  <a:srgbClr val="FFFF99"/>
                </a:solidFill>
              </a:rPr>
              <a:t> to these two women?</a:t>
            </a:r>
          </a:p>
        </p:txBody>
      </p:sp>
      <p:pic>
        <p:nvPicPr>
          <p:cNvPr id="16692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752600"/>
            <a:ext cx="133350" cy="889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5" grpId="0"/>
      <p:bldP spid="1669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56" name="Picture 20" descr="2829489-1600x2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17800"/>
            <a:ext cx="4038600" cy="2692400"/>
          </a:xfrm>
          <a:prstGeom prst="rect">
            <a:avLst/>
          </a:prstGeom>
          <a:noFill/>
        </p:spPr>
      </p:pic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2575"/>
            <a:ext cx="8534400" cy="809625"/>
          </a:xfrm>
          <a:noFill/>
          <a:ln/>
        </p:spPr>
        <p:txBody>
          <a:bodyPr/>
          <a:lstStyle/>
          <a:p>
            <a:r>
              <a:rPr lang="en-US" sz="2600" b="1"/>
              <a:t>The Interlopers</a:t>
            </a:r>
            <a:br>
              <a:rPr lang="en-US" sz="2600" b="1"/>
            </a:br>
            <a:r>
              <a:rPr lang="en-US" sz="2100"/>
              <a:t>Vocabulary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FF99"/>
                </a:solidFill>
              </a:rPr>
              <a:t>Please remind me to send a card to Aunt Susie to express my </a:t>
            </a:r>
            <a:r>
              <a:rPr lang="en-US" sz="2400" b="1">
                <a:solidFill>
                  <a:srgbClr val="FF9900"/>
                </a:solidFill>
              </a:rPr>
              <a:t>condolences</a:t>
            </a:r>
            <a:r>
              <a:rPr lang="en-US" sz="2400">
                <a:solidFill>
                  <a:srgbClr val="FFFF99"/>
                </a:solidFill>
              </a:rPr>
              <a:t>.</a:t>
            </a:r>
            <a:endParaRPr lang="en-US" sz="2400" b="1">
              <a:solidFill>
                <a:srgbClr val="FF9933"/>
              </a:solidFill>
            </a:endParaRPr>
          </a:p>
        </p:txBody>
      </p:sp>
      <p:sp>
        <p:nvSpPr>
          <p:cNvPr id="167952" name="Text Box 16"/>
          <p:cNvSpPr txBox="1">
            <a:spLocks noChangeArrowheads="1"/>
          </p:cNvSpPr>
          <p:nvPr/>
        </p:nvSpPr>
        <p:spPr bwMode="auto">
          <a:xfrm>
            <a:off x="533400" y="2667000"/>
            <a:ext cx="41910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What kind of card would be most appropriate?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 “Thinking of You”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 “Thank You”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 “Congratulations”</a:t>
            </a:r>
          </a:p>
        </p:txBody>
      </p:sp>
      <p:pic>
        <p:nvPicPr>
          <p:cNvPr id="16795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19800"/>
            <a:ext cx="585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2575"/>
            <a:ext cx="8534400" cy="809625"/>
          </a:xfrm>
          <a:noFill/>
          <a:ln/>
        </p:spPr>
        <p:txBody>
          <a:bodyPr/>
          <a:lstStyle/>
          <a:p>
            <a:r>
              <a:rPr lang="en-US" sz="2600" b="1"/>
              <a:t>The Interlopers</a:t>
            </a:r>
            <a:br>
              <a:rPr lang="en-US" sz="2600" b="1"/>
            </a:br>
            <a:r>
              <a:rPr lang="en-US" sz="2100"/>
              <a:t>Vocabulary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FF99"/>
                </a:solidFill>
              </a:rPr>
              <a:t>Please remind me to send a card to Aunt Susie to express my </a:t>
            </a:r>
            <a:r>
              <a:rPr lang="en-US" sz="2400" b="1">
                <a:solidFill>
                  <a:srgbClr val="FF9900"/>
                </a:solidFill>
              </a:rPr>
              <a:t>condolences</a:t>
            </a:r>
            <a:r>
              <a:rPr lang="en-US">
                <a:solidFill>
                  <a:srgbClr val="FFFF99"/>
                </a:solidFill>
              </a:rPr>
              <a:t>.</a:t>
            </a:r>
            <a:endParaRPr lang="en-US" b="1">
              <a:solidFill>
                <a:srgbClr val="FF9933"/>
              </a:solidFill>
            </a:endParaRP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533400" y="2667000"/>
            <a:ext cx="41910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What kind of card would be most appropriate?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9900"/>
                </a:solidFill>
              </a:rPr>
              <a:t> “</a:t>
            </a:r>
            <a:r>
              <a:rPr lang="en-US" sz="2400" u="sng">
                <a:solidFill>
                  <a:srgbClr val="FF9900"/>
                </a:solidFill>
              </a:rPr>
              <a:t>Thinking of You</a:t>
            </a:r>
            <a:r>
              <a:rPr lang="en-US" sz="2400">
                <a:solidFill>
                  <a:srgbClr val="FF9900"/>
                </a:solidFill>
              </a:rPr>
              <a:t>”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 “Thank You”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 “Congratulations”</a:t>
            </a:r>
          </a:p>
        </p:txBody>
      </p:sp>
      <p:pic>
        <p:nvPicPr>
          <p:cNvPr id="1873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19800"/>
            <a:ext cx="585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7399" name="Picture 7" descr="2829489-1600x2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17800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81" name="Picture 21" descr="5201594-2508x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438400"/>
            <a:ext cx="2235200" cy="3352800"/>
          </a:xfrm>
          <a:prstGeom prst="rect">
            <a:avLst/>
          </a:prstGeom>
          <a:noFill/>
        </p:spPr>
      </p:pic>
      <p:pic>
        <p:nvPicPr>
          <p:cNvPr id="168980" name="Picture 20" descr="5202573-2508x16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438400"/>
            <a:ext cx="2235200" cy="3352800"/>
          </a:xfrm>
          <a:prstGeom prst="rect">
            <a:avLst/>
          </a:prstGeom>
          <a:noFill/>
        </p:spPr>
      </p:pic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2575"/>
            <a:ext cx="8534400" cy="809625"/>
          </a:xfrm>
          <a:noFill/>
          <a:ln/>
        </p:spPr>
        <p:txBody>
          <a:bodyPr/>
          <a:lstStyle/>
          <a:p>
            <a:r>
              <a:rPr lang="en-US" sz="2600" b="1"/>
              <a:t>The Interlopers</a:t>
            </a:r>
            <a:br>
              <a:rPr lang="en-US" sz="2600" b="1"/>
            </a:br>
            <a:r>
              <a:rPr lang="en-US" sz="2100"/>
              <a:t>Vocabulary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FF99"/>
                </a:solidFill>
              </a:rPr>
              <a:t>Marco </a:t>
            </a:r>
            <a:r>
              <a:rPr lang="en-US" sz="2400">
                <a:solidFill>
                  <a:srgbClr val="FF9900"/>
                </a:solidFill>
              </a:rPr>
              <a:t>ended the quarrel</a:t>
            </a:r>
            <a:r>
              <a:rPr lang="en-US" sz="2400">
                <a:solidFill>
                  <a:srgbClr val="FFFF99"/>
                </a:solidFill>
              </a:rPr>
              <a:t> with his adult son. Their </a:t>
            </a:r>
            <a:r>
              <a:rPr lang="en-US" sz="2400" b="1">
                <a:solidFill>
                  <a:srgbClr val="FF9900"/>
                </a:solidFill>
              </a:rPr>
              <a:t>reconciliation</a:t>
            </a:r>
            <a:r>
              <a:rPr lang="en-US" sz="2400" b="1">
                <a:solidFill>
                  <a:srgbClr val="FF9933"/>
                </a:solidFill>
              </a:rPr>
              <a:t> </a:t>
            </a:r>
            <a:r>
              <a:rPr lang="en-US" sz="2400">
                <a:solidFill>
                  <a:srgbClr val="FFFF99"/>
                </a:solidFill>
              </a:rPr>
              <a:t>had a wonderful result. </a:t>
            </a:r>
          </a:p>
        </p:txBody>
      </p:sp>
      <p:pic>
        <p:nvPicPr>
          <p:cNvPr id="1689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1905000"/>
            <a:ext cx="133350" cy="88900"/>
          </a:xfrm>
          <a:prstGeom prst="rect">
            <a:avLst/>
          </a:prstGeom>
          <a:noFill/>
        </p:spPr>
      </p:pic>
      <p:sp>
        <p:nvSpPr>
          <p:cNvPr id="168977" name="Text Box 17"/>
          <p:cNvSpPr txBox="1">
            <a:spLocks noChangeArrowheads="1"/>
          </p:cNvSpPr>
          <p:nvPr/>
        </p:nvSpPr>
        <p:spPr bwMode="auto">
          <a:xfrm>
            <a:off x="3124200" y="2514600"/>
            <a:ext cx="3048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He was able to see his grandson more often.</a:t>
            </a:r>
          </a:p>
        </p:txBody>
      </p:sp>
      <p:pic>
        <p:nvPicPr>
          <p:cNvPr id="168978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4450" y="3352800"/>
            <a:ext cx="133350" cy="88900"/>
          </a:xfrm>
          <a:prstGeom prst="rect">
            <a:avLst/>
          </a:prstGeom>
          <a:noFill/>
        </p:spPr>
      </p:pic>
      <p:sp>
        <p:nvSpPr>
          <p:cNvPr id="168979" name="Text Box 19"/>
          <p:cNvSpPr txBox="1">
            <a:spLocks noChangeArrowheads="1"/>
          </p:cNvSpPr>
          <p:nvPr/>
        </p:nvSpPr>
        <p:spPr bwMode="auto">
          <a:xfrm>
            <a:off x="3124200" y="3810000"/>
            <a:ext cx="2819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What kind of feelings would a </a:t>
            </a:r>
            <a:r>
              <a:rPr lang="en-US" sz="2400" b="1">
                <a:solidFill>
                  <a:srgbClr val="FF9900"/>
                </a:solidFill>
              </a:rPr>
              <a:t>reconciliation</a:t>
            </a:r>
            <a:r>
              <a:rPr lang="en-US" sz="2400">
                <a:solidFill>
                  <a:srgbClr val="FFFF99"/>
                </a:solidFill>
              </a:rPr>
              <a:t> bring about?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7" grpId="0"/>
      <p:bldP spid="16897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7" name="Picture 11" descr="4863137-2700x18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362200"/>
            <a:ext cx="2260600" cy="3390900"/>
          </a:xfrm>
          <a:prstGeom prst="rect">
            <a:avLst/>
          </a:prstGeom>
          <a:noFill/>
        </p:spPr>
      </p:pic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2575"/>
            <a:ext cx="8534400" cy="809625"/>
          </a:xfrm>
          <a:noFill/>
          <a:ln/>
        </p:spPr>
        <p:txBody>
          <a:bodyPr/>
          <a:lstStyle/>
          <a:p>
            <a:r>
              <a:rPr lang="en-US" sz="2600" b="1"/>
              <a:t>The Interlopers</a:t>
            </a:r>
            <a:br>
              <a:rPr lang="en-US" sz="2600" b="1"/>
            </a:br>
            <a:r>
              <a:rPr lang="en-US" sz="2100"/>
              <a:t>Vocabulary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FF99"/>
                </a:solidFill>
              </a:rPr>
              <a:t>The sisters’ </a:t>
            </a:r>
            <a:r>
              <a:rPr lang="en-US" sz="2400" b="1">
                <a:solidFill>
                  <a:srgbClr val="FF9900"/>
                </a:solidFill>
              </a:rPr>
              <a:t>reconciliation</a:t>
            </a:r>
            <a:r>
              <a:rPr lang="en-US" sz="2400">
                <a:solidFill>
                  <a:srgbClr val="FFFF99"/>
                </a:solidFill>
              </a:rPr>
              <a:t> brought harmony back into the household.</a:t>
            </a:r>
            <a:endParaRPr lang="en-US" sz="2400" b="1">
              <a:solidFill>
                <a:srgbClr val="FF9933"/>
              </a:solidFill>
            </a:endParaRP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3657600" y="2286000"/>
            <a:ext cx="51816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How did the sisters behave before their </a:t>
            </a:r>
            <a:r>
              <a:rPr lang="en-US" sz="2400" b="1">
                <a:solidFill>
                  <a:srgbClr val="FF9900"/>
                </a:solidFill>
              </a:rPr>
              <a:t>reconciliation</a:t>
            </a:r>
            <a:r>
              <a:rPr lang="en-US" sz="2400">
                <a:solidFill>
                  <a:srgbClr val="FFFF99"/>
                </a:solidFill>
              </a:rPr>
              <a:t>?</a:t>
            </a:r>
          </a:p>
          <a:p>
            <a:pPr lvl="1" indent="-342900"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They spent a lot of time together.</a:t>
            </a:r>
          </a:p>
          <a:p>
            <a:pPr lvl="1" indent="-342900"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They helped each other with chores.</a:t>
            </a:r>
          </a:p>
          <a:p>
            <a:pPr lvl="1" indent="-342900"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They argued a lot.</a:t>
            </a:r>
          </a:p>
        </p:txBody>
      </p:sp>
      <p:pic>
        <p:nvPicPr>
          <p:cNvPr id="17818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19800"/>
            <a:ext cx="585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2575"/>
            <a:ext cx="8534400" cy="809625"/>
          </a:xfrm>
          <a:noFill/>
          <a:ln/>
        </p:spPr>
        <p:txBody>
          <a:bodyPr/>
          <a:lstStyle/>
          <a:p>
            <a:r>
              <a:rPr lang="en-US" sz="2600" b="1"/>
              <a:t>The Interlopers</a:t>
            </a:r>
            <a:br>
              <a:rPr lang="en-US" sz="2600" b="1"/>
            </a:br>
            <a:r>
              <a:rPr lang="en-US" sz="2100"/>
              <a:t>Vocabulary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FF99"/>
                </a:solidFill>
              </a:rPr>
              <a:t>The sisters’ </a:t>
            </a:r>
            <a:r>
              <a:rPr lang="en-US" sz="2400" b="1">
                <a:solidFill>
                  <a:srgbClr val="FF9900"/>
                </a:solidFill>
              </a:rPr>
              <a:t>reconciliation</a:t>
            </a:r>
            <a:r>
              <a:rPr lang="en-US" sz="2400">
                <a:solidFill>
                  <a:srgbClr val="FFFF99"/>
                </a:solidFill>
              </a:rPr>
              <a:t> brought harmony back into the household.</a:t>
            </a:r>
            <a:endParaRPr lang="en-US" sz="2400" b="1">
              <a:solidFill>
                <a:srgbClr val="FF9933"/>
              </a:solidFill>
            </a:endParaRP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3657600" y="2286000"/>
            <a:ext cx="50292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How did the sisters behave before their </a:t>
            </a:r>
            <a:r>
              <a:rPr lang="en-US" sz="2400" b="1">
                <a:solidFill>
                  <a:srgbClr val="FF9900"/>
                </a:solidFill>
              </a:rPr>
              <a:t>reconciliation</a:t>
            </a:r>
            <a:r>
              <a:rPr lang="en-US" sz="2400">
                <a:solidFill>
                  <a:srgbClr val="FFFF99"/>
                </a:solidFill>
              </a:rPr>
              <a:t>?</a:t>
            </a:r>
          </a:p>
          <a:p>
            <a:pPr lvl="1" indent="-342900"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They spent a lot of time together.</a:t>
            </a:r>
          </a:p>
          <a:p>
            <a:pPr lvl="1" indent="-342900">
              <a:spcBef>
                <a:spcPct val="50000"/>
              </a:spcBef>
              <a:buFontTx/>
              <a:buAutoNum type="alphaLcPeriod"/>
            </a:pPr>
            <a:r>
              <a:rPr lang="en-US" sz="2400">
                <a:solidFill>
                  <a:srgbClr val="FFFF99"/>
                </a:solidFill>
              </a:rPr>
              <a:t>They helped each other with chores.</a:t>
            </a:r>
          </a:p>
          <a:p>
            <a:pPr lvl="1" indent="-342900">
              <a:spcBef>
                <a:spcPct val="50000"/>
              </a:spcBef>
              <a:buFontTx/>
              <a:buAutoNum type="alphaLcPeriod"/>
            </a:pPr>
            <a:r>
              <a:rPr lang="en-US" sz="2400" u="sng">
                <a:solidFill>
                  <a:srgbClr val="FF9900"/>
                </a:solidFill>
              </a:rPr>
              <a:t>They argued a lot</a:t>
            </a:r>
            <a:r>
              <a:rPr lang="en-US" sz="2400">
                <a:solidFill>
                  <a:srgbClr val="FF9900"/>
                </a:solidFill>
              </a:rPr>
              <a:t>.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6705600" y="55626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99"/>
                </a:solidFill>
              </a:rPr>
              <a:t>[End of Section]</a:t>
            </a:r>
          </a:p>
        </p:txBody>
      </p:sp>
      <p:pic>
        <p:nvPicPr>
          <p:cNvPr id="1966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19800"/>
            <a:ext cx="585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6616" name="Picture 8" descr="4863137-2700x18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362200"/>
            <a:ext cx="2260600" cy="33909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04800" y="5546725"/>
            <a:ext cx="8610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</a:rPr>
              <a:t>Click on the title to start the video.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 </a:t>
            </a:r>
            <a:br>
              <a:rPr lang="en-US" sz="2600" b="1">
                <a:solidFill>
                  <a:srgbClr val="FFFF99"/>
                </a:solidFill>
              </a:rPr>
            </a:br>
            <a:r>
              <a:rPr lang="en-US" sz="2100">
                <a:solidFill>
                  <a:srgbClr val="FFFF99"/>
                </a:solidFill>
              </a:rPr>
              <a:t>Introducing the Selection</a:t>
            </a:r>
          </a:p>
        </p:txBody>
      </p:sp>
      <p:pic>
        <p:nvPicPr>
          <p:cNvPr id="99345" name="pn09_9_3_1.F.mov" descr="Macintosh HD:Users:laserwords:Desktop:Eolit_grade9-macpowerpoit:col_ppts:col_3:interlopers:pn09_9_3_1.F.mo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7213" y="1296988"/>
            <a:ext cx="5411787" cy="4059237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93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4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934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Text Box 2"/>
          <p:cNvSpPr txBox="1">
            <a:spLocks noChangeArrowheads="1"/>
          </p:cNvSpPr>
          <p:nvPr/>
        </p:nvSpPr>
        <p:spPr bwMode="auto">
          <a:xfrm>
            <a:off x="533400" y="2895600"/>
            <a:ext cx="80772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The End</a:t>
            </a:r>
          </a:p>
        </p:txBody>
      </p:sp>
      <p:sp>
        <p:nvSpPr>
          <p:cNvPr id="205828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4419600" y="60198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533400" y="2895600"/>
            <a:ext cx="80772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QuickWrite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 </a:t>
            </a:r>
            <a:br>
              <a:rPr lang="en-US" sz="2600" b="1">
                <a:solidFill>
                  <a:srgbClr val="FFFF99"/>
                </a:solidFill>
              </a:rPr>
            </a:br>
            <a:r>
              <a:rPr lang="en-US" sz="2100">
                <a:solidFill>
                  <a:srgbClr val="FFFF99"/>
                </a:solidFill>
              </a:rPr>
              <a:t>QuickWrite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838200" y="1524000"/>
            <a:ext cx="7772400" cy="157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Think about enemies who have become friends.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What happened to help end the fighting?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Write down a few examples.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6705600" y="55626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99"/>
                </a:solidFill>
              </a:rPr>
              <a:t>[End of Section]</a:t>
            </a:r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533400" y="1371600"/>
            <a:ext cx="8077200" cy="24384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8252" name="Picture 12" descr="5206968-1697x25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252788"/>
            <a:ext cx="3810000" cy="253047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533400" y="2895600"/>
            <a:ext cx="80772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Meet the Writer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 </a:t>
            </a:r>
            <a:br>
              <a:rPr lang="en-US" sz="2600" b="1">
                <a:solidFill>
                  <a:srgbClr val="FFFF99"/>
                </a:solidFill>
              </a:rPr>
            </a:br>
            <a:r>
              <a:rPr lang="en-US" sz="2100">
                <a:solidFill>
                  <a:srgbClr val="FFFF99"/>
                </a:solidFill>
              </a:rPr>
              <a:t>Meet the Writer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6400800" y="5029200"/>
            <a:ext cx="2590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99"/>
                </a:solidFill>
              </a:rPr>
              <a:t>More About the Writer</a:t>
            </a:r>
          </a:p>
        </p:txBody>
      </p:sp>
      <p:pic>
        <p:nvPicPr>
          <p:cNvPr id="116747" name="Picture 11" descr="c03mtw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7425" y="1447800"/>
            <a:ext cx="2543175" cy="3486150"/>
          </a:xfrm>
          <a:prstGeom prst="rect">
            <a:avLst/>
          </a:prstGeom>
          <a:noFill/>
        </p:spPr>
      </p:pic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533400" y="1600200"/>
            <a:ext cx="495300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Saki—Hector Hugh Munro (1870–1916)—was born in Burma, where his father was an officer in the military police.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After the death of his mother, Saki and his two older siblings were sent to England to live with their grandmother and two strict aunts. </a:t>
            </a:r>
          </a:p>
        </p:txBody>
      </p:sp>
      <p:pic>
        <p:nvPicPr>
          <p:cNvPr id="116751" name="sound004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999038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6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647" fill="hold"/>
                                        <p:tgtEl>
                                          <p:spTgt spid="116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751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751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 </a:t>
            </a:r>
            <a:br>
              <a:rPr lang="en-US" sz="2600" b="1">
                <a:solidFill>
                  <a:srgbClr val="FFFF99"/>
                </a:solidFill>
              </a:rPr>
            </a:br>
            <a:r>
              <a:rPr lang="en-US" sz="2100">
                <a:solidFill>
                  <a:srgbClr val="FFFF99"/>
                </a:solidFill>
              </a:rPr>
              <a:t>Meet the Writer</a:t>
            </a: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6400800" y="5029200"/>
            <a:ext cx="2590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99"/>
                </a:solidFill>
              </a:rPr>
              <a:t>More About the Writer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6553200" y="5500688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99"/>
                </a:solidFill>
              </a:rPr>
              <a:t>[End of Section]</a:t>
            </a:r>
          </a:p>
        </p:txBody>
      </p:sp>
      <p:pic>
        <p:nvPicPr>
          <p:cNvPr id="206855" name="Picture 7" descr="c03mtw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7425" y="1447800"/>
            <a:ext cx="2543175" cy="3486150"/>
          </a:xfrm>
          <a:prstGeom prst="rect">
            <a:avLst/>
          </a:prstGeom>
          <a:noFill/>
        </p:spPr>
      </p:pic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533400" y="1600200"/>
            <a:ext cx="50292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When he was twenty-three, Saki became a policeman, but he took little interest in his </a:t>
            </a:r>
            <a:br>
              <a:rPr lang="en-US" sz="2400">
                <a:solidFill>
                  <a:srgbClr val="FFFF99"/>
                </a:solidFill>
              </a:rPr>
            </a:br>
            <a:r>
              <a:rPr lang="en-US" sz="2400">
                <a:solidFill>
                  <a:srgbClr val="FFFF99"/>
                </a:solidFill>
              </a:rPr>
              <a:t>job.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When he began to write political satires, he adopted the pen name Saki. The name was that of the character who served wine to the gods in the then-popular poem the </a:t>
            </a:r>
            <a:r>
              <a:rPr lang="en-US" sz="2400" i="1">
                <a:solidFill>
                  <a:srgbClr val="FFFF99"/>
                </a:solidFill>
              </a:rPr>
              <a:t>Rubáiyát of Omar Khayyám.</a:t>
            </a:r>
            <a:endParaRPr lang="en-US" sz="2400">
              <a:solidFill>
                <a:srgbClr val="FFFF99"/>
              </a:solidFill>
            </a:endParaRPr>
          </a:p>
        </p:txBody>
      </p:sp>
      <p:pic>
        <p:nvPicPr>
          <p:cNvPr id="206858" name="sound004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5003800"/>
            <a:ext cx="406400" cy="406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6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647" fill="hold"/>
                                        <p:tgtEl>
                                          <p:spTgt spid="206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5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58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533400" y="2895600"/>
            <a:ext cx="80772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Build Background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11" name="Picture 15" descr="5098321-1697x25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984500"/>
            <a:ext cx="3962400" cy="2633663"/>
          </a:xfrm>
          <a:prstGeom prst="rect">
            <a:avLst/>
          </a:prstGeom>
          <a:noFill/>
        </p:spPr>
      </p:pic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533400" y="12192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Build Background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 </a:t>
            </a:r>
            <a:br>
              <a:rPr lang="en-US" sz="2600" b="1">
                <a:solidFill>
                  <a:srgbClr val="FFFF99"/>
                </a:solidFill>
              </a:rPr>
            </a:br>
            <a:endParaRPr lang="en-US" sz="2100">
              <a:solidFill>
                <a:srgbClr val="FFFF99"/>
              </a:solidFill>
            </a:endParaRP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533400" y="1752600"/>
            <a:ext cx="82296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In the time and place of this story, ownership of land is gone. Animals are hunted as a source of food and pelts.</a:t>
            </a: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743200"/>
            <a:ext cx="133350" cy="88900"/>
          </a:xfrm>
          <a:prstGeom prst="rect">
            <a:avLst/>
          </a:prstGeom>
          <a:noFill/>
        </p:spPr>
      </p:pic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533400" y="3036888"/>
            <a:ext cx="38862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Hunting illegally on someone else’s property is called poaching.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Arguments over land have sometimes made enemies of neighbors.</a:t>
            </a: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6553200" y="5638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99"/>
                </a:solidFill>
              </a:rPr>
              <a:t>[End of Section]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1"/>
      <p:bldP spid="13210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533400" y="2895600"/>
            <a:ext cx="80772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Preview the Selection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Preview the Selection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 </a:t>
            </a:r>
            <a:br>
              <a:rPr lang="en-US" sz="2600" b="1">
                <a:solidFill>
                  <a:srgbClr val="FFFF99"/>
                </a:solidFill>
              </a:rPr>
            </a:br>
            <a:endParaRPr lang="en-US" sz="2100">
              <a:solidFill>
                <a:srgbClr val="FFFF99"/>
              </a:solidFill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533400" y="1752600"/>
            <a:ext cx="8305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99"/>
                </a:solidFill>
              </a:rPr>
              <a:t>Ulrich</a:t>
            </a:r>
            <a:r>
              <a:rPr lang="en-US" sz="2400">
                <a:solidFill>
                  <a:srgbClr val="FFFF99"/>
                </a:solidFill>
              </a:rPr>
              <a:t> and</a:t>
            </a:r>
            <a:r>
              <a:rPr lang="en-US" sz="2400" b="1">
                <a:solidFill>
                  <a:srgbClr val="FFFF99"/>
                </a:solidFill>
              </a:rPr>
              <a:t> Georg</a:t>
            </a:r>
            <a:r>
              <a:rPr lang="en-US" sz="2400">
                <a:solidFill>
                  <a:srgbClr val="FFFF99"/>
                </a:solidFill>
              </a:rPr>
              <a:t> are bitter enemies. Their families have hated each other for generations. 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2895600" y="3048000"/>
            <a:ext cx="34290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Suddenly they’re both stuck in the same situation—</a:t>
            </a:r>
            <a:br>
              <a:rPr lang="en-US" sz="2400">
                <a:solidFill>
                  <a:srgbClr val="FFFF99"/>
                </a:solidFill>
              </a:rPr>
            </a:br>
            <a:r>
              <a:rPr lang="en-US" sz="2400">
                <a:solidFill>
                  <a:srgbClr val="FFFF99"/>
                </a:solidFill>
              </a:rPr>
              <a:t>one that will have a shocking resolution.</a:t>
            </a:r>
          </a:p>
        </p:txBody>
      </p:sp>
      <p:pic>
        <p:nvPicPr>
          <p:cNvPr id="1341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362200"/>
            <a:ext cx="133350" cy="88900"/>
          </a:xfrm>
          <a:prstGeom prst="rect">
            <a:avLst/>
          </a:prstGeom>
          <a:noFill/>
        </p:spPr>
      </p:pic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6553200" y="5638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99"/>
                </a:solidFill>
              </a:rPr>
              <a:t>[End of Section]</a:t>
            </a:r>
          </a:p>
        </p:txBody>
      </p:sp>
      <p:pic>
        <p:nvPicPr>
          <p:cNvPr id="134166" name="Picture 22" descr="5293941-2508x16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667000"/>
            <a:ext cx="2082800" cy="3124200"/>
          </a:xfrm>
          <a:prstGeom prst="rect">
            <a:avLst/>
          </a:prstGeom>
          <a:noFill/>
        </p:spPr>
      </p:pic>
      <p:pic>
        <p:nvPicPr>
          <p:cNvPr id="134167" name="Picture 23" descr="5293973-2508x16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641600"/>
            <a:ext cx="2032000" cy="3048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3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/>
      <p:bldP spid="1341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 </a:t>
            </a:r>
            <a:br>
              <a:rPr lang="en-US" sz="2600" b="1">
                <a:solidFill>
                  <a:srgbClr val="FFFF99"/>
                </a:solidFill>
              </a:rPr>
            </a:br>
            <a:r>
              <a:rPr lang="en-US" sz="2100">
                <a:solidFill>
                  <a:srgbClr val="FFFF99"/>
                </a:solidFill>
              </a:rPr>
              <a:t>Introducing the Selection</a:t>
            </a: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6781800" y="5638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99"/>
                </a:solidFill>
              </a:rPr>
              <a:t>[End of Section]</a:t>
            </a:r>
          </a:p>
        </p:txBody>
      </p:sp>
      <p:sp>
        <p:nvSpPr>
          <p:cNvPr id="101400" name="Rectangle 24"/>
          <p:cNvSpPr>
            <a:spLocks noChangeArrowheads="1"/>
          </p:cNvSpPr>
          <p:nvPr/>
        </p:nvSpPr>
        <p:spPr bwMode="auto">
          <a:xfrm>
            <a:off x="533400" y="13716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>
                <a:solidFill>
                  <a:srgbClr val="FFFF99"/>
                </a:solidFill>
              </a:rPr>
              <a:t>Long-time enemies, Ulrich von Gradwitz and Georg Znaeym wish to see each other . . . dead!</a:t>
            </a:r>
          </a:p>
        </p:txBody>
      </p:sp>
      <p:sp>
        <p:nvSpPr>
          <p:cNvPr id="101401" name="Text Box 25"/>
          <p:cNvSpPr txBox="1">
            <a:spLocks noChangeArrowheads="1"/>
          </p:cNvSpPr>
          <p:nvPr/>
        </p:nvSpPr>
        <p:spPr bwMode="auto">
          <a:xfrm>
            <a:off x="533400" y="4876800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>
                <a:solidFill>
                  <a:srgbClr val="FFFF99"/>
                </a:solidFill>
              </a:rPr>
              <a:t>What happens when these two enemies come face to face in a rugged forest one winter night?</a:t>
            </a:r>
            <a:endParaRPr lang="en-US" sz="2400"/>
          </a:p>
        </p:txBody>
      </p:sp>
      <p:pic>
        <p:nvPicPr>
          <p:cNvPr id="101403" name="Picture 27" descr="ANT009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86000"/>
            <a:ext cx="4038600" cy="2590800"/>
          </a:xfrm>
          <a:prstGeom prst="rect">
            <a:avLst/>
          </a:prstGeom>
          <a:noFill/>
        </p:spPr>
      </p:pic>
      <p:pic>
        <p:nvPicPr>
          <p:cNvPr id="101404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1850" y="1981200"/>
            <a:ext cx="133350" cy="889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5" grpId="0"/>
      <p:bldP spid="1014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83" name="Picture 55" descr="4843116-1526x22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47900"/>
            <a:ext cx="4419600" cy="2946400"/>
          </a:xfrm>
          <a:prstGeom prst="rect">
            <a:avLst/>
          </a:prstGeom>
          <a:noFill/>
        </p:spPr>
      </p:pic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 </a:t>
            </a:r>
            <a:br>
              <a:rPr lang="en-US" sz="2600" b="1">
                <a:solidFill>
                  <a:srgbClr val="FFFF99"/>
                </a:solidFill>
              </a:rPr>
            </a:br>
            <a:r>
              <a:rPr lang="en-US" sz="2100">
                <a:solidFill>
                  <a:srgbClr val="FFFF99"/>
                </a:solidFill>
              </a:rPr>
              <a:t>Literary Focus: Omniscient Narrator</a:t>
            </a: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533400" y="1371600"/>
            <a:ext cx="8077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An </a:t>
            </a:r>
            <a:r>
              <a:rPr lang="en-US" sz="2400" b="1">
                <a:solidFill>
                  <a:srgbClr val="FFFF99"/>
                </a:solidFill>
              </a:rPr>
              <a:t>omniscient narrator</a:t>
            </a:r>
            <a:r>
              <a:rPr lang="en-US" sz="2400">
                <a:solidFill>
                  <a:srgbClr val="FFFF99"/>
                </a:solidFill>
              </a:rPr>
              <a:t> knows everything about a story’s characters, including their thoughts.</a:t>
            </a:r>
          </a:p>
        </p:txBody>
      </p:sp>
      <p:sp>
        <p:nvSpPr>
          <p:cNvPr id="22579" name="Text Box 51"/>
          <p:cNvSpPr txBox="1">
            <a:spLocks noChangeArrowheads="1"/>
          </p:cNvSpPr>
          <p:nvPr/>
        </p:nvSpPr>
        <p:spPr bwMode="auto">
          <a:xfrm>
            <a:off x="533400" y="5181600"/>
            <a:ext cx="8077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Nothing in a story with an omniscient narrator can be kept secret from that narrator.</a:t>
            </a:r>
          </a:p>
        </p:txBody>
      </p:sp>
      <p:pic>
        <p:nvPicPr>
          <p:cNvPr id="22580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981200"/>
            <a:ext cx="133350" cy="889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52" name="Picture 24" descr="5151980-2712x1804"/>
          <p:cNvPicPr>
            <a:picLocks noChangeAspect="1" noChangeArrowheads="1"/>
          </p:cNvPicPr>
          <p:nvPr/>
        </p:nvPicPr>
        <p:blipFill>
          <a:blip r:embed="rId3" cstate="print"/>
          <a:srcRect b="5357"/>
          <a:stretch>
            <a:fillRect/>
          </a:stretch>
        </p:blipFill>
        <p:spPr bwMode="auto">
          <a:xfrm>
            <a:off x="5334000" y="1905000"/>
            <a:ext cx="2840038" cy="4038600"/>
          </a:xfrm>
          <a:prstGeom prst="rect">
            <a:avLst/>
          </a:prstGeom>
          <a:noFill/>
        </p:spPr>
      </p:pic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 </a:t>
            </a:r>
            <a:br>
              <a:rPr lang="en-US" sz="2600" b="1">
                <a:solidFill>
                  <a:srgbClr val="FFFF99"/>
                </a:solidFill>
              </a:rPr>
            </a:br>
            <a:r>
              <a:rPr lang="en-US" sz="2100">
                <a:solidFill>
                  <a:srgbClr val="FFFF99"/>
                </a:solidFill>
              </a:rPr>
              <a:t>Literary Focus: Omniscient Narrator</a:t>
            </a: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381000" y="5105400"/>
            <a:ext cx="4114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FFFF99"/>
                </a:solidFill>
              </a:rPr>
              <a:t>hold key information from readers.</a:t>
            </a:r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7162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Because they know everything,</a:t>
            </a:r>
            <a:r>
              <a:rPr lang="en-US" sz="2400" b="1">
                <a:solidFill>
                  <a:srgbClr val="FFFF99"/>
                </a:solidFill>
              </a:rPr>
              <a:t> omniscient narrators</a:t>
            </a:r>
            <a:r>
              <a:rPr lang="en-US" sz="2400">
                <a:solidFill>
                  <a:srgbClr val="FFFF99"/>
                </a:solidFill>
              </a:rPr>
              <a:t> are free to</a:t>
            </a: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381000" y="2286000"/>
            <a:ext cx="4267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FFFF99"/>
                </a:solidFill>
              </a:rPr>
              <a:t>reveal any character’s thoughts and feelings,</a:t>
            </a:r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381000" y="3200400"/>
            <a:ext cx="4800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FFFF99"/>
                </a:solidFill>
              </a:rPr>
              <a:t>move from one character’s mind to another’s,</a:t>
            </a:r>
            <a:endParaRPr lang="en-US" sz="2400"/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381000" y="4114800"/>
            <a:ext cx="4038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FFFF99"/>
                </a:solidFill>
              </a:rPr>
              <a:t>zoom from place to place in a story, and</a:t>
            </a:r>
          </a:p>
        </p:txBody>
      </p:sp>
      <p:pic>
        <p:nvPicPr>
          <p:cNvPr id="2017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2895600"/>
            <a:ext cx="133350" cy="88900"/>
          </a:xfrm>
          <a:prstGeom prst="rect">
            <a:avLst/>
          </a:prstGeom>
          <a:noFill/>
        </p:spPr>
      </p:pic>
      <p:pic>
        <p:nvPicPr>
          <p:cNvPr id="20173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810000"/>
            <a:ext cx="133350" cy="88900"/>
          </a:xfrm>
          <a:prstGeom prst="rect">
            <a:avLst/>
          </a:prstGeom>
          <a:noFill/>
        </p:spPr>
      </p:pic>
      <p:pic>
        <p:nvPicPr>
          <p:cNvPr id="20173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724400"/>
            <a:ext cx="133350" cy="88900"/>
          </a:xfrm>
          <a:prstGeom prst="rect">
            <a:avLst/>
          </a:prstGeom>
          <a:noFill/>
        </p:spPr>
      </p:pic>
      <p:pic>
        <p:nvPicPr>
          <p:cNvPr id="20174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981200"/>
            <a:ext cx="133350" cy="88900"/>
          </a:xfrm>
          <a:prstGeom prst="rect">
            <a:avLst/>
          </a:prstGeom>
          <a:noFill/>
        </p:spPr>
      </p:pic>
      <p:pic>
        <p:nvPicPr>
          <p:cNvPr id="201753" name="Picture 25" descr="4098092-2400x1599"/>
          <p:cNvPicPr>
            <a:picLocks noChangeAspect="1" noChangeArrowheads="1"/>
          </p:cNvPicPr>
          <p:nvPr/>
        </p:nvPicPr>
        <p:blipFill>
          <a:blip r:embed="rId5" cstate="print"/>
          <a:srcRect r="50485" b="972"/>
          <a:stretch>
            <a:fillRect/>
          </a:stretch>
        </p:blipFill>
        <p:spPr bwMode="auto">
          <a:xfrm>
            <a:off x="5257800" y="1981200"/>
            <a:ext cx="1295400" cy="3886200"/>
          </a:xfrm>
          <a:prstGeom prst="rect">
            <a:avLst/>
          </a:prstGeom>
          <a:noFill/>
        </p:spPr>
      </p:pic>
      <p:pic>
        <p:nvPicPr>
          <p:cNvPr id="201754" name="Picture 26" descr="4098092-2400x1599"/>
          <p:cNvPicPr>
            <a:picLocks noChangeAspect="1" noChangeArrowheads="1"/>
          </p:cNvPicPr>
          <p:nvPr/>
        </p:nvPicPr>
        <p:blipFill>
          <a:blip r:embed="rId5" cstate="print"/>
          <a:srcRect l="51724"/>
          <a:stretch>
            <a:fillRect/>
          </a:stretch>
        </p:blipFill>
        <p:spPr bwMode="auto">
          <a:xfrm>
            <a:off x="6553200" y="1981200"/>
            <a:ext cx="1250950" cy="3886200"/>
          </a:xfrm>
          <a:prstGeom prst="rect">
            <a:avLst/>
          </a:prstGeom>
          <a:noFill/>
        </p:spPr>
      </p:pic>
      <p:pic>
        <p:nvPicPr>
          <p:cNvPr id="201755" name="Picture 27" descr="4136521-2364x24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2106613"/>
            <a:ext cx="3505200" cy="3455987"/>
          </a:xfrm>
          <a:prstGeom prst="rect">
            <a:avLst/>
          </a:prstGeom>
          <a:noFill/>
        </p:spPr>
      </p:pic>
      <p:pic>
        <p:nvPicPr>
          <p:cNvPr id="201756" name="Picture 28" descr="4893447-2220x22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2209800"/>
            <a:ext cx="3330575" cy="3352800"/>
          </a:xfrm>
          <a:prstGeom prst="rect">
            <a:avLst/>
          </a:prstGeom>
          <a:noFill/>
        </p:spPr>
      </p:pic>
      <p:pic>
        <p:nvPicPr>
          <p:cNvPr id="201757" name="Picture 29" descr="5248934-2502x25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2286000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1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/>
      <p:bldP spid="201734" grpId="0"/>
      <p:bldP spid="201735" grpId="0"/>
      <p:bldP spid="2017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 </a:t>
            </a:r>
            <a:br>
              <a:rPr lang="en-US" sz="2600" b="1">
                <a:solidFill>
                  <a:srgbClr val="FFFF99"/>
                </a:solidFill>
              </a:rPr>
            </a:br>
            <a:r>
              <a:rPr lang="en-US" sz="2100">
                <a:solidFill>
                  <a:srgbClr val="FFFF99"/>
                </a:solidFill>
              </a:rPr>
              <a:t>Literary Focus: Omniscient Narrator</a:t>
            </a:r>
          </a:p>
        </p:txBody>
      </p:sp>
      <p:pic>
        <p:nvPicPr>
          <p:cNvPr id="11879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4495800"/>
            <a:ext cx="133350" cy="88900"/>
          </a:xfrm>
          <a:prstGeom prst="rect">
            <a:avLst/>
          </a:prstGeom>
          <a:noFill/>
        </p:spPr>
      </p:pic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609600" y="2286000"/>
            <a:ext cx="7848600" cy="21764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</a:rPr>
              <a:t>Justin’s hand shook, rattling the papers and his nerves. His tongue and throat felt thick. He looked around for a glass of water, but all he could see were rows of faces—watching him, waiting for him to speak.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</a:rPr>
              <a:t>Ms. Wilson raised her eyebrows, encouraging Justin to begin. She watched anxiously from the front row. He was ready; she was certain. They had been working on his speech for weeks now.</a:t>
            </a:r>
            <a:endParaRPr lang="en-US" b="1">
              <a:solidFill>
                <a:srgbClr val="003300"/>
              </a:solidFill>
            </a:endParaRPr>
          </a:p>
        </p:txBody>
      </p:sp>
      <p:sp>
        <p:nvSpPr>
          <p:cNvPr id="118803" name="Text Box 19"/>
          <p:cNvSpPr txBox="1">
            <a:spLocks noChangeArrowheads="1"/>
          </p:cNvSpPr>
          <p:nvPr/>
        </p:nvSpPr>
        <p:spPr bwMode="auto">
          <a:xfrm>
            <a:off x="609600" y="1295400"/>
            <a:ext cx="7848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The following passage relies on an omniscient narrator. How can you tell?</a:t>
            </a:r>
          </a:p>
        </p:txBody>
      </p:sp>
      <p:sp>
        <p:nvSpPr>
          <p:cNvPr id="118805" name="Text Box 21"/>
          <p:cNvSpPr txBox="1">
            <a:spLocks noChangeArrowheads="1"/>
          </p:cNvSpPr>
          <p:nvPr/>
        </p:nvSpPr>
        <p:spPr bwMode="auto">
          <a:xfrm>
            <a:off x="533400" y="4603750"/>
            <a:ext cx="81534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"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The narrator reveals the thoughts and feelings of Justin and Ms. Wilson, moving from the mind of one character to the next.</a:t>
            </a:r>
          </a:p>
        </p:txBody>
      </p:sp>
      <p:sp>
        <p:nvSpPr>
          <p:cNvPr id="118806" name="Text Box 22"/>
          <p:cNvSpPr txBox="1">
            <a:spLocks noChangeArrowheads="1"/>
          </p:cNvSpPr>
          <p:nvPr/>
        </p:nvSpPr>
        <p:spPr bwMode="auto">
          <a:xfrm>
            <a:off x="609600" y="2286000"/>
            <a:ext cx="7848600" cy="21764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</a:rPr>
              <a:t>Justin’s hand shook, rattling the papers and his nerves. </a:t>
            </a:r>
            <a:r>
              <a:rPr lang="en-US" u="sng">
                <a:solidFill>
                  <a:srgbClr val="800000"/>
                </a:solidFill>
              </a:rPr>
              <a:t>His tongue and throat felt thick</a:t>
            </a:r>
            <a:r>
              <a:rPr lang="en-US">
                <a:solidFill>
                  <a:srgbClr val="003300"/>
                </a:solidFill>
              </a:rPr>
              <a:t>. He looked around for a glass of water, but </a:t>
            </a:r>
            <a:r>
              <a:rPr lang="en-US" u="sng">
                <a:solidFill>
                  <a:srgbClr val="800000"/>
                </a:solidFill>
              </a:rPr>
              <a:t>all he could see were rows of faces</a:t>
            </a:r>
            <a:r>
              <a:rPr lang="en-US">
                <a:solidFill>
                  <a:srgbClr val="003300"/>
                </a:solidFill>
              </a:rPr>
              <a:t>—watching him, waiting for him to speak.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</a:rPr>
              <a:t>Ms. Wilson raised her eyebrows, </a:t>
            </a:r>
            <a:r>
              <a:rPr lang="en-US" u="sng">
                <a:solidFill>
                  <a:srgbClr val="800000"/>
                </a:solidFill>
              </a:rPr>
              <a:t>encouraging Justin</a:t>
            </a:r>
            <a:r>
              <a:rPr lang="en-US">
                <a:solidFill>
                  <a:srgbClr val="003300"/>
                </a:solidFill>
              </a:rPr>
              <a:t> to begin. </a:t>
            </a:r>
            <a:r>
              <a:rPr lang="en-US" u="sng">
                <a:solidFill>
                  <a:srgbClr val="800000"/>
                </a:solidFill>
              </a:rPr>
              <a:t>She watched anxiously</a:t>
            </a:r>
            <a:r>
              <a:rPr lang="en-US">
                <a:solidFill>
                  <a:srgbClr val="003300"/>
                </a:solidFill>
              </a:rPr>
              <a:t> from the front row. </a:t>
            </a:r>
            <a:r>
              <a:rPr lang="en-US" u="sng">
                <a:solidFill>
                  <a:srgbClr val="800000"/>
                </a:solidFill>
              </a:rPr>
              <a:t>He was ready; she was certain</a:t>
            </a:r>
            <a:r>
              <a:rPr lang="en-US">
                <a:solidFill>
                  <a:srgbClr val="003300"/>
                </a:solidFill>
              </a:rPr>
              <a:t>. They had been working on his speech for weeks now.</a:t>
            </a:r>
            <a:endParaRPr lang="en-US" b="1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8" grpId="0" animBg="1"/>
      <p:bldP spid="118805" grpId="0"/>
      <p:bldP spid="1188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 </a:t>
            </a:r>
            <a:br>
              <a:rPr lang="en-US" sz="2600" b="1">
                <a:solidFill>
                  <a:srgbClr val="FFFF99"/>
                </a:solidFill>
              </a:rPr>
            </a:br>
            <a:r>
              <a:rPr lang="en-US" sz="2100">
                <a:solidFill>
                  <a:srgbClr val="FFFF99"/>
                </a:solidFill>
              </a:rPr>
              <a:t>Literary Focus: Omniscient Narrator</a:t>
            </a:r>
          </a:p>
        </p:txBody>
      </p:sp>
      <p:sp>
        <p:nvSpPr>
          <p:cNvPr id="160780" name="Text Box 12"/>
          <p:cNvSpPr txBox="1">
            <a:spLocks noChangeArrowheads="1"/>
          </p:cNvSpPr>
          <p:nvPr/>
        </p:nvSpPr>
        <p:spPr bwMode="auto">
          <a:xfrm>
            <a:off x="914400" y="3276600"/>
            <a:ext cx="7543800" cy="2311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00"/>
                </a:solidFill>
              </a:rPr>
              <a:t>The feud might, perhaps, have died down or been compromised if the personal ill will of the two men had not stood in the way; as boys they had thirsted for one another’s blood, as men each prayed that misfortune might fall on the other. . . .</a:t>
            </a:r>
          </a:p>
        </p:txBody>
      </p:sp>
      <p:sp>
        <p:nvSpPr>
          <p:cNvPr id="160781" name="Text Box 13"/>
          <p:cNvSpPr txBox="1">
            <a:spLocks noChangeArrowheads="1"/>
          </p:cNvSpPr>
          <p:nvPr/>
        </p:nvSpPr>
        <p:spPr bwMode="auto">
          <a:xfrm>
            <a:off x="457200" y="1371600"/>
            <a:ext cx="8382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>
                <a:solidFill>
                  <a:srgbClr val="FFFF99"/>
                </a:solidFill>
              </a:rPr>
              <a:t>Listen to the following selection from “The Interlopers” by Saki. </a:t>
            </a:r>
          </a:p>
          <a:p>
            <a:pPr>
              <a:spcBef>
                <a:spcPct val="50000"/>
              </a:spcBef>
            </a:pPr>
            <a:r>
              <a:rPr lang="en-US" sz="2300">
                <a:solidFill>
                  <a:srgbClr val="FFFF99"/>
                </a:solidFill>
              </a:rPr>
              <a:t>What characteristics of an omniscient narrator does the passage demonstrate?</a:t>
            </a:r>
          </a:p>
        </p:txBody>
      </p:sp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6781800" y="5638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99"/>
                </a:solidFill>
              </a:rPr>
              <a:t>[End of Section]</a:t>
            </a:r>
          </a:p>
        </p:txBody>
      </p:sp>
      <p:pic>
        <p:nvPicPr>
          <p:cNvPr id="160786" name="Picture 18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3" y="3354388"/>
            <a:ext cx="406400" cy="406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07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123" fill="hold"/>
                                        <p:tgtEl>
                                          <p:spTgt spid="1607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78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0786"/>
                </p:tgtEl>
              </p:cMediaNode>
            </p:audio>
          </p:childTnLst>
        </p:cTn>
      </p:par>
    </p:tnLst>
    <p:bldLst>
      <p:bldP spid="160780" grpId="0" animBg="1"/>
      <p:bldP spid="1607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95" name="Picture 43" descr="5150410-2712x1804"/>
          <p:cNvPicPr>
            <a:picLocks noChangeAspect="1" noChangeArrowheads="1"/>
          </p:cNvPicPr>
          <p:nvPr/>
        </p:nvPicPr>
        <p:blipFill>
          <a:blip r:embed="rId3" cstate="print"/>
          <a:srcRect t="4082" r="-1215" b="6122"/>
          <a:stretch>
            <a:fillRect/>
          </a:stretch>
        </p:blipFill>
        <p:spPr bwMode="auto">
          <a:xfrm>
            <a:off x="3124200" y="1905000"/>
            <a:ext cx="2743200" cy="3657600"/>
          </a:xfrm>
          <a:prstGeom prst="rect">
            <a:avLst/>
          </a:prstGeom>
          <a:noFill/>
        </p:spPr>
      </p:pic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301625" y="382588"/>
            <a:ext cx="861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99"/>
                </a:solidFill>
              </a:rPr>
              <a:t>The Interlopers </a:t>
            </a:r>
            <a:br>
              <a:rPr lang="en-US" sz="2600" b="1">
                <a:solidFill>
                  <a:srgbClr val="FFFF99"/>
                </a:solidFill>
              </a:rPr>
            </a:br>
            <a:r>
              <a:rPr lang="en-US" sz="2100">
                <a:solidFill>
                  <a:srgbClr val="FFFF99"/>
                </a:solidFill>
              </a:rPr>
              <a:t>Reading Focus: Drawing Conclusions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533400" y="13716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When you read, you act like a detective.</a:t>
            </a:r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1981200" y="19812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You must gather evidence . . . </a:t>
            </a:r>
          </a:p>
        </p:txBody>
      </p:sp>
      <p:pic>
        <p:nvPicPr>
          <p:cNvPr id="23591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600200"/>
            <a:ext cx="133350" cy="88900"/>
          </a:xfrm>
          <a:prstGeom prst="rect">
            <a:avLst/>
          </a:prstGeom>
          <a:noFill/>
        </p:spPr>
      </p:pic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977900" y="2590800"/>
            <a:ext cx="7848600" cy="3205163"/>
            <a:chOff x="2256" y="1728"/>
            <a:chExt cx="4944" cy="2019"/>
          </a:xfrm>
        </p:grpSpPr>
        <p:sp>
          <p:nvSpPr>
            <p:cNvPr id="23587" name="Text Box 35"/>
            <p:cNvSpPr txBox="1">
              <a:spLocks noChangeArrowheads="1"/>
            </p:cNvSpPr>
            <p:nvPr/>
          </p:nvSpPr>
          <p:spPr bwMode="auto">
            <a:xfrm>
              <a:off x="2256" y="3456"/>
              <a:ext cx="49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99"/>
                  </a:solidFill>
                </a:rPr>
                <a:t>and </a:t>
              </a:r>
              <a:r>
                <a:rPr lang="en-US" sz="2400" b="1">
                  <a:solidFill>
                    <a:srgbClr val="FFFF99"/>
                  </a:solidFill>
                </a:rPr>
                <a:t>draw conclusions</a:t>
              </a:r>
              <a:r>
                <a:rPr lang="en-US" sz="2400">
                  <a:solidFill>
                    <a:srgbClr val="FFFF99"/>
                  </a:solidFill>
                </a:rPr>
                <a:t> based on that evidence.</a:t>
              </a:r>
            </a:p>
          </p:txBody>
        </p:sp>
        <p:pic>
          <p:nvPicPr>
            <p:cNvPr id="23596" name="Picture 44" descr="4561168-1801x27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0" y="1728"/>
              <a:ext cx="2576" cy="171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6" grpId="0"/>
    </p:bldLst>
  </p:timing>
</p:sld>
</file>

<file path=ppt/theme/theme1.xml><?xml version="1.0" encoding="utf-8"?>
<a:theme xmlns:a="http://schemas.openxmlformats.org/drawingml/2006/main" name="leaves">
  <a:themeElements>
    <a:clrScheme name="leaves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CC99FF"/>
      </a:folHlink>
    </a:clrScheme>
    <a:fontScheme name="leav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v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ves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ves_hidden">
  <a:themeElements>
    <a:clrScheme name="leaves_hidde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CC99FF"/>
      </a:folHlink>
    </a:clrScheme>
    <a:fontScheme name="leaves_hidd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aves_hidd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ves_hidd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ves_hidd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ves_hidd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ves_hidd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ves_hidd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ves_hidd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ves_hidd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ves_hidd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ves_hidd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ves_hidd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ves_hidd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ves_hidd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ves_hidde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rchment">
  <a:themeElements>
    <a:clrScheme name="parchmen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CC99FF"/>
      </a:folHlink>
    </a:clrScheme>
    <a:fontScheme name="parchme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rch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ch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ch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ch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ch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ch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h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h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h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h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h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h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hmen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chmen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archment_hidden">
  <a:themeElements>
    <a:clrScheme name="parchment_hidde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CC99FF"/>
      </a:folHlink>
    </a:clrScheme>
    <a:fontScheme name="parchment_hidd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rchment_hidd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chment_hidd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chment_hidd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chment_hidd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chment_hidd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chment_hidd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hment_hidd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hment_hidd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hment_hidd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hment_hidd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hment_hidd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hment_hidd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hment_hidd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chment_hidde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ilk">
  <a:themeElements>
    <a:clrScheme name="silk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CC99FF"/>
      </a:folHlink>
    </a:clrScheme>
    <a:fontScheme name="sil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k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ilk_hidden">
  <a:themeElements>
    <a:clrScheme name="silk_hidde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CC99FF"/>
      </a:folHlink>
    </a:clrScheme>
    <a:fontScheme name="silk_hidd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k_hidd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k_hidd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k_hidd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k_hidd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k_hidd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k_hidd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k_hidd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k_hidd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k_hidd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k_hidd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k_hidd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k_hidd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k_hidd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k_hidde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ade">
  <a:themeElements>
    <a:clrScheme name="fad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CC99FF"/>
      </a:folHlink>
    </a:clrScheme>
    <a:fontScheme name="fa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ade_hidden">
  <a:themeElements>
    <a:clrScheme name="fade_hidde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CC99FF"/>
      </a:folHlink>
    </a:clrScheme>
    <a:fontScheme name="fade_hidd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de_hidd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de_hidd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de_hidd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de_hidd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de_hidd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de_hidd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e_hidd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e_hidd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e_hidd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e_hidd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e_hidd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e_hidd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e_hidd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de_hidde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6954</TotalTime>
  <Words>1697</Words>
  <Application>Microsoft Macintosh PowerPoint</Application>
  <PresentationFormat>On-screen Show (4:3)</PresentationFormat>
  <Paragraphs>223</Paragraphs>
  <Slides>39</Slides>
  <Notes>39</Notes>
  <HiddenSlides>9</HiddenSlides>
  <MMClips>10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leaves</vt:lpstr>
      <vt:lpstr>leaves_hidden</vt:lpstr>
      <vt:lpstr>parchment</vt:lpstr>
      <vt:lpstr>parchment_hidden</vt:lpstr>
      <vt:lpstr>silk</vt:lpstr>
      <vt:lpstr>silk_hidden</vt:lpstr>
      <vt:lpstr>fade</vt:lpstr>
      <vt:lpstr>fade_hidden</vt:lpstr>
      <vt:lpstr>The Interlopers  by Saki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Interlopers Vocabulary</vt:lpstr>
      <vt:lpstr>The Interlopers Vocabulary</vt:lpstr>
      <vt:lpstr>The Interlopers Vocabulary</vt:lpstr>
      <vt:lpstr>The Interlopers Vocabulary</vt:lpstr>
      <vt:lpstr>The Interlopers Vocabulary</vt:lpstr>
      <vt:lpstr>The Interlopers Vocabulary</vt:lpstr>
      <vt:lpstr>The Interlopers Vocabulary</vt:lpstr>
      <vt:lpstr>The Interlopers Vocabulary</vt:lpstr>
      <vt:lpstr>The Interlopers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HRW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Interlopers  by Saki</dc:title>
  <dc:subject>The Most Dangerous Game</dc:subject>
  <dc:creator>gguidici@hrw.com</dc:creator>
  <cp:lastModifiedBy>Jonathan Verlin</cp:lastModifiedBy>
  <cp:revision>341</cp:revision>
  <cp:lastPrinted>2004-09-17T20:26:49Z</cp:lastPrinted>
  <dcterms:created xsi:type="dcterms:W3CDTF">2004-09-20T18:52:22Z</dcterms:created>
  <dcterms:modified xsi:type="dcterms:W3CDTF">2014-09-25T15:41:26Z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